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Playfair Display Bold" charset="1" panose="00000800000000000000"/>
      <p:regular r:id="rId23"/>
    </p:embeddedFont>
    <p:embeddedFont>
      <p:font typeface="Raleway" charset="1" panose="020B0503030101060003"/>
      <p:regular r:id="rId24"/>
    </p:embeddedFont>
    <p:embeddedFont>
      <p:font typeface="Lovelace" charset="1" panose="00000500000000000000"/>
      <p:regular r:id="rId25"/>
    </p:embeddedFont>
    <p:embeddedFont>
      <p:font typeface="Lovelace Bold" charset="1" panose="00000700000000000000"/>
      <p:regular r:id="rId26"/>
    </p:embeddedFont>
    <p:embeddedFont>
      <p:font typeface="Bukhari Script"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2" Target="../media/image38.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svg" Type="http://schemas.openxmlformats.org/officeDocument/2006/relationships/image"/><Relationship Id="rId2" Target="../media/image47.pn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media/image5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A87A"/>
        </a:solidFill>
      </p:bgPr>
    </p:bg>
    <p:spTree>
      <p:nvGrpSpPr>
        <p:cNvPr id="1" name=""/>
        <p:cNvGrpSpPr/>
        <p:nvPr/>
      </p:nvGrpSpPr>
      <p:grpSpPr>
        <a:xfrm>
          <a:off x="0" y="0"/>
          <a:ext cx="0" cy="0"/>
          <a:chOff x="0" y="0"/>
          <a:chExt cx="0" cy="0"/>
        </a:xfrm>
      </p:grpSpPr>
      <p:sp>
        <p:nvSpPr>
          <p:cNvPr name="AutoShape 2" id="2"/>
          <p:cNvSpPr/>
          <p:nvPr/>
        </p:nvSpPr>
        <p:spPr>
          <a:xfrm rot="0">
            <a:off x="5485148" y="0"/>
            <a:ext cx="12802852" cy="10287000"/>
          </a:xfrm>
          <a:prstGeom prst="rect">
            <a:avLst/>
          </a:prstGeom>
          <a:solidFill>
            <a:srgbClr val="573533"/>
          </a:solidFill>
        </p:spPr>
      </p:sp>
      <p:sp>
        <p:nvSpPr>
          <p:cNvPr name="AutoShape 3" id="3"/>
          <p:cNvSpPr/>
          <p:nvPr/>
        </p:nvSpPr>
        <p:spPr>
          <a:xfrm rot="0">
            <a:off x="-506725" y="-171450"/>
            <a:ext cx="708025" cy="11049000"/>
          </a:xfrm>
          <a:prstGeom prst="rect">
            <a:avLst/>
          </a:prstGeom>
          <a:solidFill>
            <a:srgbClr val="573533"/>
          </a:solidFill>
        </p:spPr>
      </p:sp>
      <p:grpSp>
        <p:nvGrpSpPr>
          <p:cNvPr name="Group 4" id="4"/>
          <p:cNvGrpSpPr/>
          <p:nvPr/>
        </p:nvGrpSpPr>
        <p:grpSpPr>
          <a:xfrm rot="0">
            <a:off x="8935301" y="2035320"/>
            <a:ext cx="8115300" cy="6216359"/>
            <a:chOff x="0" y="0"/>
            <a:chExt cx="10820400" cy="8288479"/>
          </a:xfrm>
        </p:grpSpPr>
        <p:sp>
          <p:nvSpPr>
            <p:cNvPr name="TextBox 5" id="5"/>
            <p:cNvSpPr txBox="true"/>
            <p:nvPr/>
          </p:nvSpPr>
          <p:spPr>
            <a:xfrm rot="0">
              <a:off x="0" y="85725"/>
              <a:ext cx="10820400" cy="5956089"/>
            </a:xfrm>
            <a:prstGeom prst="rect">
              <a:avLst/>
            </a:prstGeom>
          </p:spPr>
          <p:txBody>
            <a:bodyPr anchor="t" rtlCol="false" tIns="0" lIns="0" bIns="0" rIns="0">
              <a:spAutoFit/>
            </a:bodyPr>
            <a:lstStyle/>
            <a:p>
              <a:pPr algn="l" marL="0" indent="0" lvl="0">
                <a:lnSpc>
                  <a:spcPts val="8720"/>
                </a:lnSpc>
              </a:pPr>
              <a:r>
                <a:rPr lang="en-US" sz="8000" spc="160">
                  <a:solidFill>
                    <a:srgbClr val="F8F4F4"/>
                  </a:solidFill>
                  <a:latin typeface="Playfair Display Bold"/>
                </a:rPr>
                <a:t>Forecasting the Future of Crop Yields By Data Analysis</a:t>
              </a:r>
            </a:p>
          </p:txBody>
        </p:sp>
        <p:sp>
          <p:nvSpPr>
            <p:cNvPr name="TextBox 6" id="6"/>
            <p:cNvSpPr txBox="true"/>
            <p:nvPr/>
          </p:nvSpPr>
          <p:spPr>
            <a:xfrm rot="0">
              <a:off x="0" y="7687769"/>
              <a:ext cx="9113936" cy="600710"/>
            </a:xfrm>
            <a:prstGeom prst="rect">
              <a:avLst/>
            </a:prstGeom>
          </p:spPr>
          <p:txBody>
            <a:bodyPr anchor="t" rtlCol="false" tIns="0" lIns="0" bIns="0" rIns="0">
              <a:spAutoFit/>
            </a:bodyPr>
            <a:lstStyle/>
            <a:p>
              <a:pPr algn="l" marL="0" indent="0" lvl="0">
                <a:lnSpc>
                  <a:spcPts val="3779"/>
                </a:lnSpc>
              </a:pPr>
              <a:r>
                <a:rPr lang="en-US" sz="2700">
                  <a:solidFill>
                    <a:srgbClr val="F8F4F4"/>
                  </a:solidFill>
                  <a:latin typeface="Raleway"/>
                </a:rPr>
                <a:t>Predicting the next crop yield success</a:t>
              </a:r>
            </a:p>
          </p:txBody>
        </p:sp>
        <p:sp>
          <p:nvSpPr>
            <p:cNvPr name="AutoShape 7" id="7"/>
            <p:cNvSpPr/>
            <p:nvPr/>
          </p:nvSpPr>
          <p:spPr>
            <a:xfrm rot="0">
              <a:off x="0" y="6876424"/>
              <a:ext cx="1241114" cy="33885"/>
            </a:xfrm>
            <a:prstGeom prst="rect">
              <a:avLst/>
            </a:prstGeom>
            <a:solidFill>
              <a:srgbClr val="F1A87A"/>
            </a:solidFill>
          </p:spPr>
        </p:sp>
      </p:grpSp>
      <p:sp>
        <p:nvSpPr>
          <p:cNvPr name="Freeform 8" id="8"/>
          <p:cNvSpPr/>
          <p:nvPr/>
        </p:nvSpPr>
        <p:spPr>
          <a:xfrm flipH="false" flipV="false" rot="0">
            <a:off x="0" y="1549177"/>
            <a:ext cx="7190461" cy="7607746"/>
          </a:xfrm>
          <a:custGeom>
            <a:avLst/>
            <a:gdLst/>
            <a:ahLst/>
            <a:cxnLst/>
            <a:rect r="r" b="b" t="t" l="l"/>
            <a:pathLst>
              <a:path h="7607746" w="7190461">
                <a:moveTo>
                  <a:pt x="0" y="0"/>
                </a:moveTo>
                <a:lnTo>
                  <a:pt x="7190461" y="0"/>
                </a:lnTo>
                <a:lnTo>
                  <a:pt x="7190461" y="7607746"/>
                </a:lnTo>
                <a:lnTo>
                  <a:pt x="0" y="7607746"/>
                </a:lnTo>
                <a:lnTo>
                  <a:pt x="0" y="0"/>
                </a:lnTo>
                <a:close/>
              </a:path>
            </a:pathLst>
          </a:custGeom>
          <a:blipFill>
            <a:blip r:embed="rId2"/>
            <a:stretch>
              <a:fillRect l="-16823" t="0" r="-16823" b="0"/>
            </a:stretch>
          </a:blipFill>
        </p:spPr>
      </p:sp>
      <p:sp>
        <p:nvSpPr>
          <p:cNvPr name="TextBox 9" id="9"/>
          <p:cNvSpPr txBox="true"/>
          <p:nvPr/>
        </p:nvSpPr>
        <p:spPr>
          <a:xfrm rot="0">
            <a:off x="7828924" y="9835515"/>
            <a:ext cx="8115300" cy="451485"/>
          </a:xfrm>
          <a:prstGeom prst="rect">
            <a:avLst/>
          </a:prstGeom>
        </p:spPr>
        <p:txBody>
          <a:bodyPr anchor="t" rtlCol="false" tIns="0" lIns="0" bIns="0" rIns="0">
            <a:spAutoFit/>
          </a:bodyPr>
          <a:lstStyle/>
          <a:p>
            <a:pPr algn="ctr">
              <a:lnSpc>
                <a:spcPts val="3600"/>
              </a:lnSpc>
              <a:spcBef>
                <a:spcPct val="0"/>
              </a:spcBef>
            </a:pPr>
            <a:r>
              <a:rPr lang="en-US" sz="2400">
                <a:solidFill>
                  <a:srgbClr val="F8F4F4"/>
                </a:solidFill>
                <a:latin typeface="Raleway"/>
              </a:rPr>
              <a:t>SAURABH JAMNARE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A87A"/>
        </a:solidFill>
      </p:bgPr>
    </p:bg>
    <p:spTree>
      <p:nvGrpSpPr>
        <p:cNvPr id="1" name=""/>
        <p:cNvGrpSpPr/>
        <p:nvPr/>
      </p:nvGrpSpPr>
      <p:grpSpPr>
        <a:xfrm>
          <a:off x="0" y="0"/>
          <a:ext cx="0" cy="0"/>
          <a:chOff x="0" y="0"/>
          <a:chExt cx="0" cy="0"/>
        </a:xfrm>
      </p:grpSpPr>
      <p:sp>
        <p:nvSpPr>
          <p:cNvPr name="AutoShape 2" id="2"/>
          <p:cNvSpPr/>
          <p:nvPr/>
        </p:nvSpPr>
        <p:spPr>
          <a:xfrm rot="0">
            <a:off x="1840025" y="1028700"/>
            <a:ext cx="22225" cy="8229600"/>
          </a:xfrm>
          <a:prstGeom prst="rect">
            <a:avLst/>
          </a:prstGeom>
          <a:solidFill>
            <a:srgbClr val="F1A87A"/>
          </a:solidFill>
        </p:spPr>
      </p:sp>
      <p:sp>
        <p:nvSpPr>
          <p:cNvPr name="TextBox 3" id="3"/>
          <p:cNvSpPr txBox="true"/>
          <p:nvPr/>
        </p:nvSpPr>
        <p:spPr>
          <a:xfrm rot="0">
            <a:off x="206328" y="98593"/>
            <a:ext cx="10820967" cy="2615016"/>
          </a:xfrm>
          <a:prstGeom prst="rect">
            <a:avLst/>
          </a:prstGeom>
        </p:spPr>
        <p:txBody>
          <a:bodyPr anchor="t" rtlCol="false" tIns="0" lIns="0" bIns="0" rIns="0">
            <a:spAutoFit/>
          </a:bodyPr>
          <a:lstStyle/>
          <a:p>
            <a:pPr algn="just" marL="591438" indent="-295719" lvl="1">
              <a:lnSpc>
                <a:spcPts val="4109"/>
              </a:lnSpc>
              <a:buFont typeface="Arial"/>
              <a:buChar char="•"/>
            </a:pPr>
            <a:r>
              <a:rPr lang="en-US" sz="2739">
                <a:solidFill>
                  <a:srgbClr val="150D0D"/>
                </a:solidFill>
                <a:latin typeface="Lovelace Bold"/>
              </a:rPr>
              <a:t>Rainfall vs. Crop Yields in Top Producing Areas:</a:t>
            </a:r>
          </a:p>
          <a:p>
            <a:pPr algn="just">
              <a:lnSpc>
                <a:spcPts val="4109"/>
              </a:lnSpc>
            </a:pPr>
            <a:r>
              <a:rPr lang="en-US" sz="2739">
                <a:solidFill>
                  <a:srgbClr val="150D0D"/>
                </a:solidFill>
                <a:latin typeface="Lovelace Bold"/>
              </a:rPr>
              <a:t>United Kindom, Belgium, Denmark, Netherland, Ireland</a:t>
            </a:r>
            <a:r>
              <a:rPr lang="en-US" sz="2739">
                <a:solidFill>
                  <a:srgbClr val="150D0D"/>
                </a:solidFill>
                <a:latin typeface="Lovelace Bold"/>
              </a:rPr>
              <a:t> having average yields across top producing areas, and their correlation with avergae rainfall.</a:t>
            </a:r>
          </a:p>
          <a:p>
            <a:pPr algn="just">
              <a:lnSpc>
                <a:spcPts val="4109"/>
              </a:lnSpc>
            </a:pPr>
          </a:p>
        </p:txBody>
      </p:sp>
      <p:sp>
        <p:nvSpPr>
          <p:cNvPr name="TextBox 4" id="4"/>
          <p:cNvSpPr txBox="true"/>
          <p:nvPr/>
        </p:nvSpPr>
        <p:spPr>
          <a:xfrm rot="0">
            <a:off x="13466249" y="4236561"/>
            <a:ext cx="4821751" cy="5021739"/>
          </a:xfrm>
          <a:prstGeom prst="rect">
            <a:avLst/>
          </a:prstGeom>
        </p:spPr>
        <p:txBody>
          <a:bodyPr anchor="t" rtlCol="false" tIns="0" lIns="0" bIns="0" rIns="0">
            <a:spAutoFit/>
          </a:bodyPr>
          <a:lstStyle/>
          <a:p>
            <a:pPr algn="l" marL="641737" indent="-320868" lvl="1">
              <a:lnSpc>
                <a:spcPts val="4458"/>
              </a:lnSpc>
              <a:buFont typeface="Arial"/>
              <a:buChar char="•"/>
            </a:pPr>
            <a:r>
              <a:rPr lang="en-US" sz="2972">
                <a:solidFill>
                  <a:srgbClr val="150D0D"/>
                </a:solidFill>
                <a:latin typeface="Lovelace"/>
              </a:rPr>
              <a:t>The relationship between rainfall and crop yields will continue to be studied and optimized, with technology playing a crucial role in precision farming and water management.</a:t>
            </a:r>
          </a:p>
        </p:txBody>
      </p:sp>
      <p:grpSp>
        <p:nvGrpSpPr>
          <p:cNvPr name="Group 5" id="5"/>
          <p:cNvGrpSpPr/>
          <p:nvPr/>
        </p:nvGrpSpPr>
        <p:grpSpPr>
          <a:xfrm rot="0">
            <a:off x="0" y="2322953"/>
            <a:ext cx="14315789" cy="8389689"/>
            <a:chOff x="0" y="0"/>
            <a:chExt cx="19087718" cy="11186251"/>
          </a:xfrm>
        </p:grpSpPr>
        <p:sp>
          <p:nvSpPr>
            <p:cNvPr name="Freeform 6" id="6"/>
            <p:cNvSpPr/>
            <p:nvPr/>
          </p:nvSpPr>
          <p:spPr>
            <a:xfrm flipH="false" flipV="false" rot="0">
              <a:off x="0" y="0"/>
              <a:ext cx="19087718" cy="11186251"/>
            </a:xfrm>
            <a:custGeom>
              <a:avLst/>
              <a:gdLst/>
              <a:ahLst/>
              <a:cxnLst/>
              <a:rect r="r" b="b" t="t" l="l"/>
              <a:pathLst>
                <a:path h="11186251" w="19087718">
                  <a:moveTo>
                    <a:pt x="0" y="0"/>
                  </a:moveTo>
                  <a:lnTo>
                    <a:pt x="19087718" y="0"/>
                  </a:lnTo>
                  <a:lnTo>
                    <a:pt x="19087718" y="11186251"/>
                  </a:lnTo>
                  <a:lnTo>
                    <a:pt x="0" y="11186251"/>
                  </a:lnTo>
                  <a:lnTo>
                    <a:pt x="0" y="0"/>
                  </a:lnTo>
                  <a:close/>
                </a:path>
              </a:pathLst>
            </a:custGeom>
            <a:blipFill>
              <a:blip r:embed="rId2"/>
              <a:stretch>
                <a:fillRect l="0" t="0" r="0" b="0"/>
              </a:stretch>
            </a:blipFill>
          </p:spPr>
        </p:sp>
      </p:grpSp>
      <p:sp>
        <p:nvSpPr>
          <p:cNvPr name="Freeform 7" id="7"/>
          <p:cNvSpPr/>
          <p:nvPr/>
        </p:nvSpPr>
        <p:spPr>
          <a:xfrm flipH="false" flipV="false" rot="0">
            <a:off x="14315789" y="-978699"/>
            <a:ext cx="3283644" cy="3301653"/>
          </a:xfrm>
          <a:custGeom>
            <a:avLst/>
            <a:gdLst/>
            <a:ahLst/>
            <a:cxnLst/>
            <a:rect r="r" b="b" t="t" l="l"/>
            <a:pathLst>
              <a:path h="3301653" w="3283644">
                <a:moveTo>
                  <a:pt x="0" y="0"/>
                </a:moveTo>
                <a:lnTo>
                  <a:pt x="3283644" y="0"/>
                </a:lnTo>
                <a:lnTo>
                  <a:pt x="3283644" y="3301652"/>
                </a:lnTo>
                <a:lnTo>
                  <a:pt x="0" y="33016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466249" y="672127"/>
            <a:ext cx="4428610" cy="2151612"/>
          </a:xfrm>
          <a:custGeom>
            <a:avLst/>
            <a:gdLst/>
            <a:ahLst/>
            <a:cxnLst/>
            <a:rect r="r" b="b" t="t" l="l"/>
            <a:pathLst>
              <a:path h="2151612" w="4428610">
                <a:moveTo>
                  <a:pt x="0" y="0"/>
                </a:moveTo>
                <a:lnTo>
                  <a:pt x="4428610" y="0"/>
                </a:lnTo>
                <a:lnTo>
                  <a:pt x="4428610" y="2151612"/>
                </a:lnTo>
                <a:lnTo>
                  <a:pt x="0" y="21516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0">
            <a:off x="11562292" y="376745"/>
            <a:ext cx="2218499" cy="2153961"/>
          </a:xfrm>
          <a:custGeom>
            <a:avLst/>
            <a:gdLst/>
            <a:ahLst/>
            <a:cxnLst/>
            <a:rect r="r" b="b" t="t" l="l"/>
            <a:pathLst>
              <a:path h="2153961" w="2218499">
                <a:moveTo>
                  <a:pt x="2218499" y="0"/>
                </a:moveTo>
                <a:lnTo>
                  <a:pt x="0" y="0"/>
                </a:lnTo>
                <a:lnTo>
                  <a:pt x="0" y="2153962"/>
                </a:lnTo>
                <a:lnTo>
                  <a:pt x="2218499" y="2153962"/>
                </a:lnTo>
                <a:lnTo>
                  <a:pt x="2218499"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A87A"/>
        </a:solidFill>
      </p:bgPr>
    </p:bg>
    <p:spTree>
      <p:nvGrpSpPr>
        <p:cNvPr id="1" name=""/>
        <p:cNvGrpSpPr/>
        <p:nvPr/>
      </p:nvGrpSpPr>
      <p:grpSpPr>
        <a:xfrm>
          <a:off x="0" y="0"/>
          <a:ext cx="0" cy="0"/>
          <a:chOff x="0" y="0"/>
          <a:chExt cx="0" cy="0"/>
        </a:xfrm>
      </p:grpSpPr>
      <p:sp>
        <p:nvSpPr>
          <p:cNvPr name="AutoShape 2" id="2"/>
          <p:cNvSpPr/>
          <p:nvPr/>
        </p:nvSpPr>
        <p:spPr>
          <a:xfrm rot="0">
            <a:off x="1840025" y="1028700"/>
            <a:ext cx="22225" cy="8229600"/>
          </a:xfrm>
          <a:prstGeom prst="rect">
            <a:avLst/>
          </a:prstGeom>
          <a:solidFill>
            <a:srgbClr val="F1A87A"/>
          </a:solidFill>
        </p:spPr>
      </p:sp>
      <p:sp>
        <p:nvSpPr>
          <p:cNvPr name="Freeform 3" id="3"/>
          <p:cNvSpPr/>
          <p:nvPr/>
        </p:nvSpPr>
        <p:spPr>
          <a:xfrm flipH="false" flipV="false" rot="0">
            <a:off x="15526806" y="2188782"/>
            <a:ext cx="700637" cy="1037058"/>
          </a:xfrm>
          <a:custGeom>
            <a:avLst/>
            <a:gdLst/>
            <a:ahLst/>
            <a:cxnLst/>
            <a:rect r="r" b="b" t="t" l="l"/>
            <a:pathLst>
              <a:path h="1037058" w="700637">
                <a:moveTo>
                  <a:pt x="0" y="0"/>
                </a:moveTo>
                <a:lnTo>
                  <a:pt x="700637" y="0"/>
                </a:lnTo>
                <a:lnTo>
                  <a:pt x="700637" y="1037057"/>
                </a:lnTo>
                <a:lnTo>
                  <a:pt x="0" y="1037057"/>
                </a:lnTo>
                <a:lnTo>
                  <a:pt x="0" y="0"/>
                </a:lnTo>
                <a:close/>
              </a:path>
            </a:pathLst>
          </a:custGeom>
          <a:blipFill>
            <a:blip r:embed="rId2"/>
            <a:stretch>
              <a:fillRect l="0" t="-1086" r="-2679" b="0"/>
            </a:stretch>
          </a:blipFill>
        </p:spPr>
      </p:sp>
      <p:sp>
        <p:nvSpPr>
          <p:cNvPr name="Freeform 4" id="4"/>
          <p:cNvSpPr/>
          <p:nvPr/>
        </p:nvSpPr>
        <p:spPr>
          <a:xfrm flipH="false" flipV="false" rot="0">
            <a:off x="14826168" y="2188782"/>
            <a:ext cx="700637" cy="1037058"/>
          </a:xfrm>
          <a:custGeom>
            <a:avLst/>
            <a:gdLst/>
            <a:ahLst/>
            <a:cxnLst/>
            <a:rect r="r" b="b" t="t" l="l"/>
            <a:pathLst>
              <a:path h="1037058" w="700637">
                <a:moveTo>
                  <a:pt x="0" y="0"/>
                </a:moveTo>
                <a:lnTo>
                  <a:pt x="700638" y="0"/>
                </a:lnTo>
                <a:lnTo>
                  <a:pt x="700638" y="1037057"/>
                </a:lnTo>
                <a:lnTo>
                  <a:pt x="0" y="1037057"/>
                </a:lnTo>
                <a:lnTo>
                  <a:pt x="0" y="0"/>
                </a:lnTo>
                <a:close/>
              </a:path>
            </a:pathLst>
          </a:custGeom>
          <a:blipFill>
            <a:blip r:embed="rId2"/>
            <a:stretch>
              <a:fillRect l="0" t="-1086" r="-2679" b="0"/>
            </a:stretch>
          </a:blipFill>
        </p:spPr>
      </p:sp>
      <p:sp>
        <p:nvSpPr>
          <p:cNvPr name="Freeform 5" id="5"/>
          <p:cNvSpPr/>
          <p:nvPr/>
        </p:nvSpPr>
        <p:spPr>
          <a:xfrm flipH="false" flipV="false" rot="0">
            <a:off x="16227443" y="2188782"/>
            <a:ext cx="700637" cy="1037058"/>
          </a:xfrm>
          <a:custGeom>
            <a:avLst/>
            <a:gdLst/>
            <a:ahLst/>
            <a:cxnLst/>
            <a:rect r="r" b="b" t="t" l="l"/>
            <a:pathLst>
              <a:path h="1037058" w="700637">
                <a:moveTo>
                  <a:pt x="0" y="0"/>
                </a:moveTo>
                <a:lnTo>
                  <a:pt x="700637" y="0"/>
                </a:lnTo>
                <a:lnTo>
                  <a:pt x="700637" y="1037057"/>
                </a:lnTo>
                <a:lnTo>
                  <a:pt x="0" y="1037057"/>
                </a:lnTo>
                <a:lnTo>
                  <a:pt x="0" y="0"/>
                </a:lnTo>
                <a:close/>
              </a:path>
            </a:pathLst>
          </a:custGeom>
          <a:blipFill>
            <a:blip r:embed="rId2"/>
            <a:stretch>
              <a:fillRect l="0" t="-1086" r="-2679" b="0"/>
            </a:stretch>
          </a:blipFill>
        </p:spPr>
      </p:sp>
      <p:sp>
        <p:nvSpPr>
          <p:cNvPr name="TextBox 6" id="6"/>
          <p:cNvSpPr txBox="true"/>
          <p:nvPr/>
        </p:nvSpPr>
        <p:spPr>
          <a:xfrm rot="0">
            <a:off x="13466249" y="3678775"/>
            <a:ext cx="4821751" cy="5064225"/>
          </a:xfrm>
          <a:prstGeom prst="rect">
            <a:avLst/>
          </a:prstGeom>
        </p:spPr>
        <p:txBody>
          <a:bodyPr anchor="t" rtlCol="false" tIns="0" lIns="0" bIns="0" rIns="0">
            <a:spAutoFit/>
          </a:bodyPr>
          <a:lstStyle/>
          <a:p>
            <a:pPr algn="l" marL="641736" indent="-320868" lvl="1">
              <a:lnSpc>
                <a:spcPts val="4458"/>
              </a:lnSpc>
              <a:buFont typeface="Arial"/>
              <a:buChar char="•"/>
            </a:pPr>
            <a:r>
              <a:rPr lang="en-US" sz="2972">
                <a:solidFill>
                  <a:srgbClr val="150D0D"/>
                </a:solidFill>
                <a:latin typeface="Lovelace"/>
              </a:rPr>
              <a:t>Regions with temperate climates tend to have higher yields, while those with extreme temperatures (either very high or very low) tend to have lower yields.</a:t>
            </a:r>
          </a:p>
        </p:txBody>
      </p:sp>
      <p:sp>
        <p:nvSpPr>
          <p:cNvPr name="TextBox 7" id="7"/>
          <p:cNvSpPr txBox="true"/>
          <p:nvPr/>
        </p:nvSpPr>
        <p:spPr>
          <a:xfrm rot="0">
            <a:off x="206328" y="98593"/>
            <a:ext cx="10820967" cy="2100666"/>
          </a:xfrm>
          <a:prstGeom prst="rect">
            <a:avLst/>
          </a:prstGeom>
        </p:spPr>
        <p:txBody>
          <a:bodyPr anchor="t" rtlCol="false" tIns="0" lIns="0" bIns="0" rIns="0">
            <a:spAutoFit/>
          </a:bodyPr>
          <a:lstStyle/>
          <a:p>
            <a:pPr algn="just" marL="591438" indent="-295719" lvl="1">
              <a:lnSpc>
                <a:spcPts val="4109"/>
              </a:lnSpc>
              <a:buFont typeface="Arial"/>
              <a:buChar char="•"/>
            </a:pPr>
            <a:r>
              <a:rPr lang="en-US" sz="2739">
                <a:solidFill>
                  <a:srgbClr val="150D0D"/>
                </a:solidFill>
                <a:latin typeface="Lovelace Bold"/>
              </a:rPr>
              <a:t>The trends indicate a complex relationship between average yield and average temperature, influenced by various factors including technological advancement, agricultural practices, and geographical conditions.</a:t>
            </a:r>
          </a:p>
        </p:txBody>
      </p:sp>
      <p:grpSp>
        <p:nvGrpSpPr>
          <p:cNvPr name="Group 8" id="8"/>
          <p:cNvGrpSpPr/>
          <p:nvPr/>
        </p:nvGrpSpPr>
        <p:grpSpPr>
          <a:xfrm rot="0">
            <a:off x="206328" y="2707310"/>
            <a:ext cx="14090097" cy="8257423"/>
            <a:chOff x="0" y="0"/>
            <a:chExt cx="18786797" cy="11009898"/>
          </a:xfrm>
        </p:grpSpPr>
        <p:sp>
          <p:nvSpPr>
            <p:cNvPr name="Freeform 9" id="9"/>
            <p:cNvSpPr/>
            <p:nvPr/>
          </p:nvSpPr>
          <p:spPr>
            <a:xfrm flipH="false" flipV="false" rot="0">
              <a:off x="0" y="0"/>
              <a:ext cx="18786797" cy="11009898"/>
            </a:xfrm>
            <a:custGeom>
              <a:avLst/>
              <a:gdLst/>
              <a:ahLst/>
              <a:cxnLst/>
              <a:rect r="r" b="b" t="t" l="l"/>
              <a:pathLst>
                <a:path h="11009898" w="18786797">
                  <a:moveTo>
                    <a:pt x="0" y="0"/>
                  </a:moveTo>
                  <a:lnTo>
                    <a:pt x="18786797" y="0"/>
                  </a:lnTo>
                  <a:lnTo>
                    <a:pt x="18786797" y="11009898"/>
                  </a:lnTo>
                  <a:lnTo>
                    <a:pt x="0" y="11009898"/>
                  </a:lnTo>
                  <a:lnTo>
                    <a:pt x="0" y="0"/>
                  </a:lnTo>
                  <a:close/>
                </a:path>
              </a:pathLst>
            </a:custGeom>
            <a:blipFill>
              <a:blip r:embed="rId3"/>
              <a:stretch>
                <a:fillRect l="0" t="0" r="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A87A"/>
        </a:solidFill>
      </p:bgPr>
    </p:bg>
    <p:spTree>
      <p:nvGrpSpPr>
        <p:cNvPr id="1" name=""/>
        <p:cNvGrpSpPr/>
        <p:nvPr/>
      </p:nvGrpSpPr>
      <p:grpSpPr>
        <a:xfrm>
          <a:off x="0" y="0"/>
          <a:ext cx="0" cy="0"/>
          <a:chOff x="0" y="0"/>
          <a:chExt cx="0" cy="0"/>
        </a:xfrm>
      </p:grpSpPr>
      <p:sp>
        <p:nvSpPr>
          <p:cNvPr name="AutoShape 2" id="2"/>
          <p:cNvSpPr/>
          <p:nvPr/>
        </p:nvSpPr>
        <p:spPr>
          <a:xfrm rot="0">
            <a:off x="1840025" y="1028700"/>
            <a:ext cx="22225" cy="8229600"/>
          </a:xfrm>
          <a:prstGeom prst="rect">
            <a:avLst/>
          </a:prstGeom>
          <a:solidFill>
            <a:srgbClr val="F1A87A"/>
          </a:solidFill>
        </p:spPr>
      </p:sp>
      <p:sp>
        <p:nvSpPr>
          <p:cNvPr name="Freeform 3" id="3"/>
          <p:cNvSpPr/>
          <p:nvPr/>
        </p:nvSpPr>
        <p:spPr>
          <a:xfrm flipH="false" flipV="false" rot="0">
            <a:off x="7965230" y="3363141"/>
            <a:ext cx="7879842" cy="8229600"/>
          </a:xfrm>
          <a:custGeom>
            <a:avLst/>
            <a:gdLst/>
            <a:ahLst/>
            <a:cxnLst/>
            <a:rect r="r" b="b" t="t" l="l"/>
            <a:pathLst>
              <a:path h="8229600" w="7879842">
                <a:moveTo>
                  <a:pt x="0" y="0"/>
                </a:moveTo>
                <a:lnTo>
                  <a:pt x="7879842" y="0"/>
                </a:lnTo>
                <a:lnTo>
                  <a:pt x="7879842" y="8229600"/>
                </a:lnTo>
                <a:lnTo>
                  <a:pt x="0" y="8229600"/>
                </a:lnTo>
                <a:lnTo>
                  <a:pt x="0" y="0"/>
                </a:lnTo>
                <a:close/>
              </a:path>
            </a:pathLst>
          </a:custGeom>
          <a:blipFill>
            <a:blip r:embed="rId2"/>
            <a:stretch>
              <a:fillRect l="0" t="0" r="0" b="0"/>
            </a:stretch>
          </a:blipFill>
        </p:spPr>
      </p:sp>
      <p:sp>
        <p:nvSpPr>
          <p:cNvPr name="TextBox 4" id="4"/>
          <p:cNvSpPr txBox="true"/>
          <p:nvPr/>
        </p:nvSpPr>
        <p:spPr>
          <a:xfrm rot="0">
            <a:off x="9349138" y="2994000"/>
            <a:ext cx="8683026" cy="5088672"/>
          </a:xfrm>
          <a:prstGeom prst="rect">
            <a:avLst/>
          </a:prstGeom>
        </p:spPr>
        <p:txBody>
          <a:bodyPr anchor="t" rtlCol="false" tIns="0" lIns="0" bIns="0" rIns="0">
            <a:spAutoFit/>
          </a:bodyPr>
          <a:lstStyle/>
          <a:p>
            <a:pPr algn="just" marL="641736" indent="-320868" lvl="1">
              <a:lnSpc>
                <a:spcPts val="4458"/>
              </a:lnSpc>
              <a:buFont typeface="Arial"/>
              <a:buChar char="•"/>
            </a:pPr>
            <a:r>
              <a:rPr lang="en-US" sz="2972">
                <a:solidFill>
                  <a:srgbClr val="150D0D"/>
                </a:solidFill>
                <a:latin typeface="Lovelace"/>
              </a:rPr>
              <a:t>Albania:</a:t>
            </a:r>
          </a:p>
          <a:p>
            <a:pPr algn="just">
              <a:lnSpc>
                <a:spcPts val="4458"/>
              </a:lnSpc>
            </a:pPr>
            <a:r>
              <a:rPr lang="en-US" sz="2972">
                <a:solidFill>
                  <a:srgbClr val="150D0D"/>
                </a:solidFill>
                <a:latin typeface="Lovelace"/>
              </a:rPr>
              <a:t>From 2011 to 2012, the yield increased from 39,905 to 42,301 hgha, while pesticide usage dropped from 1,311 to 766 tonnes.</a:t>
            </a:r>
          </a:p>
          <a:p>
            <a:pPr algn="just" marL="641736" indent="-320868" lvl="1">
              <a:lnSpc>
                <a:spcPts val="4458"/>
              </a:lnSpc>
              <a:buFont typeface="Arial"/>
              <a:buChar char="•"/>
            </a:pPr>
            <a:r>
              <a:rPr lang="en-US" sz="2972">
                <a:solidFill>
                  <a:srgbClr val="150D0D"/>
                </a:solidFill>
                <a:latin typeface="Lovelace"/>
              </a:rPr>
              <a:t>Colombia:</a:t>
            </a:r>
          </a:p>
          <a:p>
            <a:pPr algn="just">
              <a:lnSpc>
                <a:spcPts val="4458"/>
              </a:lnSpc>
            </a:pPr>
            <a:r>
              <a:rPr lang="en-US" sz="2972">
                <a:solidFill>
                  <a:srgbClr val="150D0D"/>
                </a:solidFill>
                <a:latin typeface="Lovelace"/>
              </a:rPr>
              <a:t>Between 2007 and 2010, Colombia’s yield increased from 108,337 to 106,094 hgha, while pesticide usage significantly dropped from 98,329 to 48,618 tonnes.</a:t>
            </a:r>
          </a:p>
        </p:txBody>
      </p:sp>
      <p:grpSp>
        <p:nvGrpSpPr>
          <p:cNvPr name="Group 5" id="5"/>
          <p:cNvGrpSpPr/>
          <p:nvPr/>
        </p:nvGrpSpPr>
        <p:grpSpPr>
          <a:xfrm rot="0">
            <a:off x="-206328" y="1936229"/>
            <a:ext cx="13896978" cy="8350771"/>
            <a:chOff x="0" y="0"/>
            <a:chExt cx="18529304" cy="11134362"/>
          </a:xfrm>
        </p:grpSpPr>
        <p:sp>
          <p:nvSpPr>
            <p:cNvPr name="Freeform 6" id="6"/>
            <p:cNvSpPr/>
            <p:nvPr/>
          </p:nvSpPr>
          <p:spPr>
            <a:xfrm flipH="false" flipV="false" rot="0">
              <a:off x="0" y="0"/>
              <a:ext cx="18529304" cy="11134362"/>
            </a:xfrm>
            <a:custGeom>
              <a:avLst/>
              <a:gdLst/>
              <a:ahLst/>
              <a:cxnLst/>
              <a:rect r="r" b="b" t="t" l="l"/>
              <a:pathLst>
                <a:path h="11134362" w="18529304">
                  <a:moveTo>
                    <a:pt x="0" y="0"/>
                  </a:moveTo>
                  <a:lnTo>
                    <a:pt x="18529304" y="0"/>
                  </a:lnTo>
                  <a:lnTo>
                    <a:pt x="18529304" y="11134362"/>
                  </a:lnTo>
                  <a:lnTo>
                    <a:pt x="0" y="11134362"/>
                  </a:lnTo>
                  <a:lnTo>
                    <a:pt x="0" y="0"/>
                  </a:lnTo>
                  <a:close/>
                </a:path>
              </a:pathLst>
            </a:custGeom>
            <a:blipFill>
              <a:blip r:embed="rId3"/>
              <a:stretch>
                <a:fillRect l="0" t="0" r="0" b="0"/>
              </a:stretch>
            </a:blipFill>
          </p:spPr>
        </p:sp>
      </p:grpSp>
      <p:sp>
        <p:nvSpPr>
          <p:cNvPr name="Freeform 7" id="7"/>
          <p:cNvSpPr/>
          <p:nvPr/>
        </p:nvSpPr>
        <p:spPr>
          <a:xfrm flipH="false" flipV="false" rot="0">
            <a:off x="7361160" y="5143500"/>
            <a:ext cx="1987977" cy="3770302"/>
          </a:xfrm>
          <a:custGeom>
            <a:avLst/>
            <a:gdLst/>
            <a:ahLst/>
            <a:cxnLst/>
            <a:rect r="r" b="b" t="t" l="l"/>
            <a:pathLst>
              <a:path h="3770302" w="1987977">
                <a:moveTo>
                  <a:pt x="0" y="0"/>
                </a:moveTo>
                <a:lnTo>
                  <a:pt x="1987978" y="0"/>
                </a:lnTo>
                <a:lnTo>
                  <a:pt x="1987978" y="3770302"/>
                </a:lnTo>
                <a:lnTo>
                  <a:pt x="0" y="37703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604592" y="8793599"/>
            <a:ext cx="1012219" cy="929401"/>
          </a:xfrm>
          <a:custGeom>
            <a:avLst/>
            <a:gdLst/>
            <a:ahLst/>
            <a:cxnLst/>
            <a:rect r="r" b="b" t="t" l="l"/>
            <a:pathLst>
              <a:path h="929401" w="1012219">
                <a:moveTo>
                  <a:pt x="0" y="0"/>
                </a:moveTo>
                <a:lnTo>
                  <a:pt x="1012219" y="0"/>
                </a:lnTo>
                <a:lnTo>
                  <a:pt x="1012219" y="929402"/>
                </a:lnTo>
                <a:lnTo>
                  <a:pt x="0" y="9294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756992" y="8945999"/>
            <a:ext cx="1012219" cy="929401"/>
          </a:xfrm>
          <a:custGeom>
            <a:avLst/>
            <a:gdLst/>
            <a:ahLst/>
            <a:cxnLst/>
            <a:rect r="r" b="b" t="t" l="l"/>
            <a:pathLst>
              <a:path h="929401" w="1012219">
                <a:moveTo>
                  <a:pt x="0" y="0"/>
                </a:moveTo>
                <a:lnTo>
                  <a:pt x="1012219" y="0"/>
                </a:lnTo>
                <a:lnTo>
                  <a:pt x="1012219" y="929402"/>
                </a:lnTo>
                <a:lnTo>
                  <a:pt x="0" y="9294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4909392" y="9098399"/>
            <a:ext cx="1012219" cy="929401"/>
          </a:xfrm>
          <a:custGeom>
            <a:avLst/>
            <a:gdLst/>
            <a:ahLst/>
            <a:cxnLst/>
            <a:rect r="r" b="b" t="t" l="l"/>
            <a:pathLst>
              <a:path h="929401" w="1012219">
                <a:moveTo>
                  <a:pt x="0" y="0"/>
                </a:moveTo>
                <a:lnTo>
                  <a:pt x="1012219" y="0"/>
                </a:lnTo>
                <a:lnTo>
                  <a:pt x="1012219" y="929402"/>
                </a:lnTo>
                <a:lnTo>
                  <a:pt x="0" y="9294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5061792" y="9250799"/>
            <a:ext cx="1012219" cy="929401"/>
          </a:xfrm>
          <a:custGeom>
            <a:avLst/>
            <a:gdLst/>
            <a:ahLst/>
            <a:cxnLst/>
            <a:rect r="r" b="b" t="t" l="l"/>
            <a:pathLst>
              <a:path h="929401" w="1012219">
                <a:moveTo>
                  <a:pt x="0" y="0"/>
                </a:moveTo>
                <a:lnTo>
                  <a:pt x="1012219" y="0"/>
                </a:lnTo>
                <a:lnTo>
                  <a:pt x="1012219" y="929402"/>
                </a:lnTo>
                <a:lnTo>
                  <a:pt x="0" y="9294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8316356" y="8778598"/>
            <a:ext cx="1012219" cy="929401"/>
          </a:xfrm>
          <a:custGeom>
            <a:avLst/>
            <a:gdLst/>
            <a:ahLst/>
            <a:cxnLst/>
            <a:rect r="r" b="b" t="t" l="l"/>
            <a:pathLst>
              <a:path h="929401" w="1012219">
                <a:moveTo>
                  <a:pt x="0" y="0"/>
                </a:moveTo>
                <a:lnTo>
                  <a:pt x="1012219" y="0"/>
                </a:lnTo>
                <a:lnTo>
                  <a:pt x="1012219" y="929401"/>
                </a:lnTo>
                <a:lnTo>
                  <a:pt x="0" y="929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5567901" y="8481299"/>
            <a:ext cx="1012219" cy="929401"/>
          </a:xfrm>
          <a:custGeom>
            <a:avLst/>
            <a:gdLst/>
            <a:ahLst/>
            <a:cxnLst/>
            <a:rect r="r" b="b" t="t" l="l"/>
            <a:pathLst>
              <a:path h="929401" w="1012219">
                <a:moveTo>
                  <a:pt x="0" y="0"/>
                </a:moveTo>
                <a:lnTo>
                  <a:pt x="1012220" y="0"/>
                </a:lnTo>
                <a:lnTo>
                  <a:pt x="1012220" y="929401"/>
                </a:lnTo>
                <a:lnTo>
                  <a:pt x="0" y="929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5720301" y="8633699"/>
            <a:ext cx="1012219" cy="929401"/>
          </a:xfrm>
          <a:custGeom>
            <a:avLst/>
            <a:gdLst/>
            <a:ahLst/>
            <a:cxnLst/>
            <a:rect r="r" b="b" t="t" l="l"/>
            <a:pathLst>
              <a:path h="929401" w="1012219">
                <a:moveTo>
                  <a:pt x="0" y="0"/>
                </a:moveTo>
                <a:lnTo>
                  <a:pt x="1012220" y="0"/>
                </a:lnTo>
                <a:lnTo>
                  <a:pt x="1012220" y="929401"/>
                </a:lnTo>
                <a:lnTo>
                  <a:pt x="0" y="929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5872701" y="8786099"/>
            <a:ext cx="1012219" cy="929401"/>
          </a:xfrm>
          <a:custGeom>
            <a:avLst/>
            <a:gdLst/>
            <a:ahLst/>
            <a:cxnLst/>
            <a:rect r="r" b="b" t="t" l="l"/>
            <a:pathLst>
              <a:path h="929401" w="1012219">
                <a:moveTo>
                  <a:pt x="0" y="0"/>
                </a:moveTo>
                <a:lnTo>
                  <a:pt x="1012220" y="0"/>
                </a:lnTo>
                <a:lnTo>
                  <a:pt x="1012220" y="929401"/>
                </a:lnTo>
                <a:lnTo>
                  <a:pt x="0" y="929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6025101" y="8938499"/>
            <a:ext cx="1012219" cy="929401"/>
          </a:xfrm>
          <a:custGeom>
            <a:avLst/>
            <a:gdLst/>
            <a:ahLst/>
            <a:cxnLst/>
            <a:rect r="r" b="b" t="t" l="l"/>
            <a:pathLst>
              <a:path h="929401" w="1012219">
                <a:moveTo>
                  <a:pt x="0" y="0"/>
                </a:moveTo>
                <a:lnTo>
                  <a:pt x="1012220" y="0"/>
                </a:lnTo>
                <a:lnTo>
                  <a:pt x="1012220" y="929401"/>
                </a:lnTo>
                <a:lnTo>
                  <a:pt x="0" y="929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6177501" y="9090899"/>
            <a:ext cx="1012219" cy="929401"/>
          </a:xfrm>
          <a:custGeom>
            <a:avLst/>
            <a:gdLst/>
            <a:ahLst/>
            <a:cxnLst/>
            <a:rect r="r" b="b" t="t" l="l"/>
            <a:pathLst>
              <a:path h="929401" w="1012219">
                <a:moveTo>
                  <a:pt x="0" y="0"/>
                </a:moveTo>
                <a:lnTo>
                  <a:pt x="1012220" y="0"/>
                </a:lnTo>
                <a:lnTo>
                  <a:pt x="1012220" y="929401"/>
                </a:lnTo>
                <a:lnTo>
                  <a:pt x="0" y="929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6742161" y="8168998"/>
            <a:ext cx="1012219" cy="929401"/>
          </a:xfrm>
          <a:custGeom>
            <a:avLst/>
            <a:gdLst/>
            <a:ahLst/>
            <a:cxnLst/>
            <a:rect r="r" b="b" t="t" l="l"/>
            <a:pathLst>
              <a:path h="929401" w="1012219">
                <a:moveTo>
                  <a:pt x="0" y="0"/>
                </a:moveTo>
                <a:lnTo>
                  <a:pt x="1012220" y="0"/>
                </a:lnTo>
                <a:lnTo>
                  <a:pt x="1012220" y="929401"/>
                </a:lnTo>
                <a:lnTo>
                  <a:pt x="0" y="929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6894561" y="8321398"/>
            <a:ext cx="1012219" cy="929401"/>
          </a:xfrm>
          <a:custGeom>
            <a:avLst/>
            <a:gdLst/>
            <a:ahLst/>
            <a:cxnLst/>
            <a:rect r="r" b="b" t="t" l="l"/>
            <a:pathLst>
              <a:path h="929401" w="1012219">
                <a:moveTo>
                  <a:pt x="0" y="0"/>
                </a:moveTo>
                <a:lnTo>
                  <a:pt x="1012220" y="0"/>
                </a:lnTo>
                <a:lnTo>
                  <a:pt x="1012220" y="929401"/>
                </a:lnTo>
                <a:lnTo>
                  <a:pt x="0" y="929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7046961" y="8473798"/>
            <a:ext cx="1012219" cy="929401"/>
          </a:xfrm>
          <a:custGeom>
            <a:avLst/>
            <a:gdLst/>
            <a:ahLst/>
            <a:cxnLst/>
            <a:rect r="r" b="b" t="t" l="l"/>
            <a:pathLst>
              <a:path h="929401" w="1012219">
                <a:moveTo>
                  <a:pt x="0" y="0"/>
                </a:moveTo>
                <a:lnTo>
                  <a:pt x="1012220" y="0"/>
                </a:lnTo>
                <a:lnTo>
                  <a:pt x="1012220" y="929401"/>
                </a:lnTo>
                <a:lnTo>
                  <a:pt x="0" y="929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7199361" y="8626198"/>
            <a:ext cx="1012219" cy="929401"/>
          </a:xfrm>
          <a:custGeom>
            <a:avLst/>
            <a:gdLst/>
            <a:ahLst/>
            <a:cxnLst/>
            <a:rect r="r" b="b" t="t" l="l"/>
            <a:pathLst>
              <a:path h="929401" w="1012219">
                <a:moveTo>
                  <a:pt x="0" y="0"/>
                </a:moveTo>
                <a:lnTo>
                  <a:pt x="1012220" y="0"/>
                </a:lnTo>
                <a:lnTo>
                  <a:pt x="1012220" y="929401"/>
                </a:lnTo>
                <a:lnTo>
                  <a:pt x="0" y="929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7351761" y="8778598"/>
            <a:ext cx="1012219" cy="929401"/>
          </a:xfrm>
          <a:custGeom>
            <a:avLst/>
            <a:gdLst/>
            <a:ahLst/>
            <a:cxnLst/>
            <a:rect r="r" b="b" t="t" l="l"/>
            <a:pathLst>
              <a:path h="929401" w="1012219">
                <a:moveTo>
                  <a:pt x="0" y="0"/>
                </a:moveTo>
                <a:lnTo>
                  <a:pt x="1012220" y="0"/>
                </a:lnTo>
                <a:lnTo>
                  <a:pt x="1012220" y="929401"/>
                </a:lnTo>
                <a:lnTo>
                  <a:pt x="0" y="929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7504161" y="8930998"/>
            <a:ext cx="1012219" cy="929401"/>
          </a:xfrm>
          <a:custGeom>
            <a:avLst/>
            <a:gdLst/>
            <a:ahLst/>
            <a:cxnLst/>
            <a:rect r="r" b="b" t="t" l="l"/>
            <a:pathLst>
              <a:path h="929401" w="1012219">
                <a:moveTo>
                  <a:pt x="0" y="0"/>
                </a:moveTo>
                <a:lnTo>
                  <a:pt x="1012220" y="0"/>
                </a:lnTo>
                <a:lnTo>
                  <a:pt x="1012220" y="929401"/>
                </a:lnTo>
                <a:lnTo>
                  <a:pt x="0" y="929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3487597" y="8778598"/>
            <a:ext cx="1012219" cy="929401"/>
          </a:xfrm>
          <a:custGeom>
            <a:avLst/>
            <a:gdLst/>
            <a:ahLst/>
            <a:cxnLst/>
            <a:rect r="r" b="b" t="t" l="l"/>
            <a:pathLst>
              <a:path h="929401" w="1012219">
                <a:moveTo>
                  <a:pt x="0" y="0"/>
                </a:moveTo>
                <a:lnTo>
                  <a:pt x="1012220" y="0"/>
                </a:lnTo>
                <a:lnTo>
                  <a:pt x="1012220" y="929401"/>
                </a:lnTo>
                <a:lnTo>
                  <a:pt x="0" y="929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3639997" y="8930998"/>
            <a:ext cx="1012219" cy="929401"/>
          </a:xfrm>
          <a:custGeom>
            <a:avLst/>
            <a:gdLst/>
            <a:ahLst/>
            <a:cxnLst/>
            <a:rect r="r" b="b" t="t" l="l"/>
            <a:pathLst>
              <a:path h="929401" w="1012219">
                <a:moveTo>
                  <a:pt x="0" y="0"/>
                </a:moveTo>
                <a:lnTo>
                  <a:pt x="1012220" y="0"/>
                </a:lnTo>
                <a:lnTo>
                  <a:pt x="1012220" y="929401"/>
                </a:lnTo>
                <a:lnTo>
                  <a:pt x="0" y="929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3792397" y="9083398"/>
            <a:ext cx="1012219" cy="929401"/>
          </a:xfrm>
          <a:custGeom>
            <a:avLst/>
            <a:gdLst/>
            <a:ahLst/>
            <a:cxnLst/>
            <a:rect r="r" b="b" t="t" l="l"/>
            <a:pathLst>
              <a:path h="929401" w="1012219">
                <a:moveTo>
                  <a:pt x="0" y="0"/>
                </a:moveTo>
                <a:lnTo>
                  <a:pt x="1012220" y="0"/>
                </a:lnTo>
                <a:lnTo>
                  <a:pt x="1012220" y="929401"/>
                </a:lnTo>
                <a:lnTo>
                  <a:pt x="0" y="929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8163956" y="8633699"/>
            <a:ext cx="1012219" cy="929401"/>
          </a:xfrm>
          <a:custGeom>
            <a:avLst/>
            <a:gdLst/>
            <a:ahLst/>
            <a:cxnLst/>
            <a:rect r="r" b="b" t="t" l="l"/>
            <a:pathLst>
              <a:path h="929401" w="1012219">
                <a:moveTo>
                  <a:pt x="0" y="0"/>
                </a:moveTo>
                <a:lnTo>
                  <a:pt x="1012219" y="0"/>
                </a:lnTo>
                <a:lnTo>
                  <a:pt x="1012219" y="929401"/>
                </a:lnTo>
                <a:lnTo>
                  <a:pt x="0" y="929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8010271" y="8449101"/>
            <a:ext cx="1012219" cy="929401"/>
          </a:xfrm>
          <a:custGeom>
            <a:avLst/>
            <a:gdLst/>
            <a:ahLst/>
            <a:cxnLst/>
            <a:rect r="r" b="b" t="t" l="l"/>
            <a:pathLst>
              <a:path h="929401" w="1012219">
                <a:moveTo>
                  <a:pt x="0" y="0"/>
                </a:moveTo>
                <a:lnTo>
                  <a:pt x="1012220" y="0"/>
                </a:lnTo>
                <a:lnTo>
                  <a:pt x="1012220" y="929401"/>
                </a:lnTo>
                <a:lnTo>
                  <a:pt x="0" y="929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8983106" y="8328899"/>
            <a:ext cx="1012219" cy="929401"/>
          </a:xfrm>
          <a:custGeom>
            <a:avLst/>
            <a:gdLst/>
            <a:ahLst/>
            <a:cxnLst/>
            <a:rect r="r" b="b" t="t" l="l"/>
            <a:pathLst>
              <a:path h="929401" w="1012219">
                <a:moveTo>
                  <a:pt x="0" y="0"/>
                </a:moveTo>
                <a:lnTo>
                  <a:pt x="1012219" y="0"/>
                </a:lnTo>
                <a:lnTo>
                  <a:pt x="1012219" y="929401"/>
                </a:lnTo>
                <a:lnTo>
                  <a:pt x="0" y="929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0">
            <a:off x="9135506" y="8481299"/>
            <a:ext cx="1012219" cy="929401"/>
          </a:xfrm>
          <a:custGeom>
            <a:avLst/>
            <a:gdLst/>
            <a:ahLst/>
            <a:cxnLst/>
            <a:rect r="r" b="b" t="t" l="l"/>
            <a:pathLst>
              <a:path h="929401" w="1012219">
                <a:moveTo>
                  <a:pt x="0" y="0"/>
                </a:moveTo>
                <a:lnTo>
                  <a:pt x="1012219" y="0"/>
                </a:lnTo>
                <a:lnTo>
                  <a:pt x="1012219" y="929401"/>
                </a:lnTo>
                <a:lnTo>
                  <a:pt x="0" y="929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0">
            <a:off x="9287906" y="8633699"/>
            <a:ext cx="1012219" cy="929401"/>
          </a:xfrm>
          <a:custGeom>
            <a:avLst/>
            <a:gdLst/>
            <a:ahLst/>
            <a:cxnLst/>
            <a:rect r="r" b="b" t="t" l="l"/>
            <a:pathLst>
              <a:path h="929401" w="1012219">
                <a:moveTo>
                  <a:pt x="0" y="0"/>
                </a:moveTo>
                <a:lnTo>
                  <a:pt x="1012219" y="0"/>
                </a:lnTo>
                <a:lnTo>
                  <a:pt x="1012219" y="929401"/>
                </a:lnTo>
                <a:lnTo>
                  <a:pt x="0" y="929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9440306" y="8786099"/>
            <a:ext cx="1012219" cy="929401"/>
          </a:xfrm>
          <a:custGeom>
            <a:avLst/>
            <a:gdLst/>
            <a:ahLst/>
            <a:cxnLst/>
            <a:rect r="r" b="b" t="t" l="l"/>
            <a:pathLst>
              <a:path h="929401" w="1012219">
                <a:moveTo>
                  <a:pt x="0" y="0"/>
                </a:moveTo>
                <a:lnTo>
                  <a:pt x="1012219" y="0"/>
                </a:lnTo>
                <a:lnTo>
                  <a:pt x="1012219" y="929401"/>
                </a:lnTo>
                <a:lnTo>
                  <a:pt x="0" y="929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15599429" y="193843"/>
            <a:ext cx="2688571" cy="3330437"/>
          </a:xfrm>
          <a:custGeom>
            <a:avLst/>
            <a:gdLst/>
            <a:ahLst/>
            <a:cxnLst/>
            <a:rect r="r" b="b" t="t" l="l"/>
            <a:pathLst>
              <a:path h="3330437" w="2688571">
                <a:moveTo>
                  <a:pt x="0" y="0"/>
                </a:moveTo>
                <a:lnTo>
                  <a:pt x="2688571" y="0"/>
                </a:lnTo>
                <a:lnTo>
                  <a:pt x="2688571" y="3330437"/>
                </a:lnTo>
                <a:lnTo>
                  <a:pt x="0" y="33304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4" id="34"/>
          <p:cNvSpPr txBox="true"/>
          <p:nvPr/>
        </p:nvSpPr>
        <p:spPr>
          <a:xfrm rot="0">
            <a:off x="206328" y="98593"/>
            <a:ext cx="10820967" cy="1575839"/>
          </a:xfrm>
          <a:prstGeom prst="rect">
            <a:avLst/>
          </a:prstGeom>
        </p:spPr>
        <p:txBody>
          <a:bodyPr anchor="t" rtlCol="false" tIns="0" lIns="0" bIns="0" rIns="0">
            <a:spAutoFit/>
          </a:bodyPr>
          <a:lstStyle/>
          <a:p>
            <a:pPr algn="just" marL="591438" indent="-295719" lvl="1">
              <a:lnSpc>
                <a:spcPts val="4109"/>
              </a:lnSpc>
              <a:buFont typeface="Arial"/>
              <a:buChar char="•"/>
            </a:pPr>
            <a:r>
              <a:rPr lang="en-US" sz="2739">
                <a:solidFill>
                  <a:srgbClr val="150D0D"/>
                </a:solidFill>
                <a:latin typeface="Lovelace Bold"/>
              </a:rPr>
              <a:t>Several countries have shown notable improvements in agricultural yields while simultaneously reducing pesticide usage for Example Albania, Columbia Etc.</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A87A"/>
        </a:solidFill>
      </p:bgPr>
    </p:bg>
    <p:spTree>
      <p:nvGrpSpPr>
        <p:cNvPr id="1" name=""/>
        <p:cNvGrpSpPr/>
        <p:nvPr/>
      </p:nvGrpSpPr>
      <p:grpSpPr>
        <a:xfrm>
          <a:off x="0" y="0"/>
          <a:ext cx="0" cy="0"/>
          <a:chOff x="0" y="0"/>
          <a:chExt cx="0" cy="0"/>
        </a:xfrm>
      </p:grpSpPr>
      <p:sp>
        <p:nvSpPr>
          <p:cNvPr name="Freeform 2" id="2"/>
          <p:cNvSpPr/>
          <p:nvPr/>
        </p:nvSpPr>
        <p:spPr>
          <a:xfrm flipH="false" flipV="false" rot="0">
            <a:off x="0" y="-1458983"/>
            <a:ext cx="18288000" cy="13204965"/>
          </a:xfrm>
          <a:custGeom>
            <a:avLst/>
            <a:gdLst/>
            <a:ahLst/>
            <a:cxnLst/>
            <a:rect r="r" b="b" t="t" l="l"/>
            <a:pathLst>
              <a:path h="13204965" w="18288000">
                <a:moveTo>
                  <a:pt x="0" y="0"/>
                </a:moveTo>
                <a:lnTo>
                  <a:pt x="18288000" y="0"/>
                </a:lnTo>
                <a:lnTo>
                  <a:pt x="18288000" y="13204966"/>
                </a:lnTo>
                <a:lnTo>
                  <a:pt x="0" y="13204966"/>
                </a:lnTo>
                <a:lnTo>
                  <a:pt x="0" y="0"/>
                </a:lnTo>
                <a:close/>
              </a:path>
            </a:pathLst>
          </a:custGeom>
          <a:blipFill>
            <a:blip r:embed="rId2"/>
            <a:stretch>
              <a:fillRect l="-3935" t="-5509" r="-3935" b="0"/>
            </a:stretch>
          </a:blipFill>
        </p:spPr>
      </p:sp>
      <p:sp>
        <p:nvSpPr>
          <p:cNvPr name="AutoShape 3" id="3"/>
          <p:cNvSpPr/>
          <p:nvPr/>
        </p:nvSpPr>
        <p:spPr>
          <a:xfrm rot="0">
            <a:off x="1840025" y="1028700"/>
            <a:ext cx="22225" cy="8229600"/>
          </a:xfrm>
          <a:prstGeom prst="rect">
            <a:avLst/>
          </a:prstGeom>
          <a:solidFill>
            <a:srgbClr val="F1A87A"/>
          </a:solidFill>
        </p:spPr>
      </p:sp>
      <p:grpSp>
        <p:nvGrpSpPr>
          <p:cNvPr name="Group 4" id="4"/>
          <p:cNvGrpSpPr/>
          <p:nvPr/>
        </p:nvGrpSpPr>
        <p:grpSpPr>
          <a:xfrm rot="0">
            <a:off x="0" y="2147241"/>
            <a:ext cx="8322623" cy="8589469"/>
            <a:chOff x="0" y="0"/>
            <a:chExt cx="11096831" cy="11452626"/>
          </a:xfrm>
        </p:grpSpPr>
        <p:sp>
          <p:nvSpPr>
            <p:cNvPr name="Freeform 5" id="5"/>
            <p:cNvSpPr/>
            <p:nvPr/>
          </p:nvSpPr>
          <p:spPr>
            <a:xfrm flipH="false" flipV="false" rot="0">
              <a:off x="0" y="0"/>
              <a:ext cx="11096831" cy="11452626"/>
            </a:xfrm>
            <a:custGeom>
              <a:avLst/>
              <a:gdLst/>
              <a:ahLst/>
              <a:cxnLst/>
              <a:rect r="r" b="b" t="t" l="l"/>
              <a:pathLst>
                <a:path h="11452626" w="11096831">
                  <a:moveTo>
                    <a:pt x="0" y="0"/>
                  </a:moveTo>
                  <a:lnTo>
                    <a:pt x="11096831" y="0"/>
                  </a:lnTo>
                  <a:lnTo>
                    <a:pt x="11096831" y="11452626"/>
                  </a:lnTo>
                  <a:lnTo>
                    <a:pt x="0" y="11452626"/>
                  </a:lnTo>
                  <a:lnTo>
                    <a:pt x="0" y="0"/>
                  </a:lnTo>
                  <a:close/>
                </a:path>
              </a:pathLst>
            </a:custGeom>
            <a:blipFill>
              <a:blip r:embed="rId3"/>
              <a:stretch>
                <a:fillRect l="0" t="0" r="0" b="0"/>
              </a:stretch>
            </a:blipFill>
          </p:spPr>
        </p:sp>
      </p:grpSp>
      <p:sp>
        <p:nvSpPr>
          <p:cNvPr name="TextBox 6" id="6"/>
          <p:cNvSpPr txBox="true"/>
          <p:nvPr/>
        </p:nvSpPr>
        <p:spPr>
          <a:xfrm rot="0">
            <a:off x="8322623" y="57052"/>
            <a:ext cx="3824954" cy="9037420"/>
          </a:xfrm>
          <a:prstGeom prst="rect">
            <a:avLst/>
          </a:prstGeom>
        </p:spPr>
        <p:txBody>
          <a:bodyPr anchor="t" rtlCol="false" tIns="0" lIns="0" bIns="0" rIns="0">
            <a:spAutoFit/>
          </a:bodyPr>
          <a:lstStyle/>
          <a:p>
            <a:pPr algn="l">
              <a:lnSpc>
                <a:spcPts val="4458"/>
              </a:lnSpc>
            </a:pPr>
            <a:r>
              <a:rPr lang="en-US" sz="2972">
                <a:solidFill>
                  <a:srgbClr val="150D0D"/>
                </a:solidFill>
                <a:latin typeface="Lovelace Bold"/>
              </a:rPr>
              <a:t>Developed vs. Developing Countries:</a:t>
            </a:r>
          </a:p>
          <a:p>
            <a:pPr algn="l">
              <a:lnSpc>
                <a:spcPts val="4158"/>
              </a:lnSpc>
            </a:pPr>
            <a:r>
              <a:rPr lang="en-US" sz="2772">
                <a:solidFill>
                  <a:srgbClr val="150D0D"/>
                </a:solidFill>
                <a:latin typeface="Lovelace"/>
              </a:rPr>
              <a:t> Both developed (e.g., United States, France, Italy) and developing countries (e.g., China, Brazil, Colombia) exhibit high pesticide usage, indicating a widespread reliance on pesticides in agriculture irrespective of the country's development status.</a:t>
            </a:r>
          </a:p>
        </p:txBody>
      </p:sp>
      <p:sp>
        <p:nvSpPr>
          <p:cNvPr name="TextBox 7" id="7"/>
          <p:cNvSpPr txBox="true"/>
          <p:nvPr/>
        </p:nvSpPr>
        <p:spPr>
          <a:xfrm rot="0">
            <a:off x="247861" y="57052"/>
            <a:ext cx="7427062" cy="2615016"/>
          </a:xfrm>
          <a:prstGeom prst="rect">
            <a:avLst/>
          </a:prstGeom>
        </p:spPr>
        <p:txBody>
          <a:bodyPr anchor="t" rtlCol="false" tIns="0" lIns="0" bIns="0" rIns="0">
            <a:spAutoFit/>
          </a:bodyPr>
          <a:lstStyle/>
          <a:p>
            <a:pPr algn="just">
              <a:lnSpc>
                <a:spcPts val="4109"/>
              </a:lnSpc>
            </a:pPr>
            <a:r>
              <a:rPr lang="en-US" sz="2739">
                <a:solidFill>
                  <a:srgbClr val="150D0D"/>
                </a:solidFill>
                <a:latin typeface="Lovelace Bold"/>
              </a:rPr>
              <a:t>The data reflects global agricultural practices with high pesticide usage concentrated in major agricultural economies, including countries in North and South America, Europe, and Asia.</a:t>
            </a:r>
          </a:p>
        </p:txBody>
      </p:sp>
      <p:sp>
        <p:nvSpPr>
          <p:cNvPr name="TextBox 8" id="8"/>
          <p:cNvSpPr txBox="true"/>
          <p:nvPr/>
        </p:nvSpPr>
        <p:spPr>
          <a:xfrm rot="0">
            <a:off x="12795276" y="57052"/>
            <a:ext cx="3794799" cy="9532720"/>
          </a:xfrm>
          <a:prstGeom prst="rect">
            <a:avLst/>
          </a:prstGeom>
        </p:spPr>
        <p:txBody>
          <a:bodyPr anchor="t" rtlCol="false" tIns="0" lIns="0" bIns="0" rIns="0">
            <a:spAutoFit/>
          </a:bodyPr>
          <a:lstStyle/>
          <a:p>
            <a:pPr algn="l">
              <a:lnSpc>
                <a:spcPts val="4458"/>
              </a:lnSpc>
            </a:pPr>
            <a:r>
              <a:rPr lang="en-US" sz="2972">
                <a:solidFill>
                  <a:srgbClr val="150D0D"/>
                </a:solidFill>
                <a:latin typeface="Lovelace Bold"/>
              </a:rPr>
              <a:t>Environmental and Health Implications:</a:t>
            </a:r>
            <a:r>
              <a:rPr lang="en-US" sz="2972">
                <a:solidFill>
                  <a:srgbClr val="150D0D"/>
                </a:solidFill>
                <a:latin typeface="Lovelace Bold"/>
              </a:rPr>
              <a:t> </a:t>
            </a:r>
            <a:r>
              <a:rPr lang="en-US" sz="2972">
                <a:solidFill>
                  <a:srgbClr val="150D0D"/>
                </a:solidFill>
                <a:latin typeface="Lovelace"/>
              </a:rPr>
              <a:t>The high levels of pesticide use in these regions may have significant implications for environmental health and safety, necessitating ongoing monitoring and potential regulation to mitigate adverse effects.</a:t>
            </a:r>
          </a:p>
          <a:p>
            <a:pPr algn="l">
              <a:lnSpc>
                <a:spcPts val="4158"/>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A87A"/>
        </a:solidFill>
      </p:bgPr>
    </p:bg>
    <p:spTree>
      <p:nvGrpSpPr>
        <p:cNvPr id="1" name=""/>
        <p:cNvGrpSpPr/>
        <p:nvPr/>
      </p:nvGrpSpPr>
      <p:grpSpPr>
        <a:xfrm>
          <a:off x="0" y="0"/>
          <a:ext cx="0" cy="0"/>
          <a:chOff x="0" y="0"/>
          <a:chExt cx="0" cy="0"/>
        </a:xfrm>
      </p:grpSpPr>
      <p:sp>
        <p:nvSpPr>
          <p:cNvPr name="AutoShape 2" id="2"/>
          <p:cNvSpPr/>
          <p:nvPr/>
        </p:nvSpPr>
        <p:spPr>
          <a:xfrm rot="0">
            <a:off x="1840025" y="1028700"/>
            <a:ext cx="22225" cy="8229600"/>
          </a:xfrm>
          <a:prstGeom prst="rect">
            <a:avLst/>
          </a:prstGeom>
          <a:solidFill>
            <a:srgbClr val="F1A87A"/>
          </a:solidFill>
        </p:spPr>
      </p:sp>
      <p:sp>
        <p:nvSpPr>
          <p:cNvPr name="Freeform 3" id="3"/>
          <p:cNvSpPr/>
          <p:nvPr/>
        </p:nvSpPr>
        <p:spPr>
          <a:xfrm flipH="false" flipV="false" rot="0">
            <a:off x="12758418" y="562979"/>
            <a:ext cx="6624828" cy="8229600"/>
          </a:xfrm>
          <a:custGeom>
            <a:avLst/>
            <a:gdLst/>
            <a:ahLst/>
            <a:cxnLst/>
            <a:rect r="r" b="b" t="t" l="l"/>
            <a:pathLst>
              <a:path h="8229600" w="6624828">
                <a:moveTo>
                  <a:pt x="0" y="0"/>
                </a:moveTo>
                <a:lnTo>
                  <a:pt x="6624828" y="0"/>
                </a:lnTo>
                <a:lnTo>
                  <a:pt x="6624828"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4114286" y="6729261"/>
            <a:ext cx="3590378" cy="3557739"/>
          </a:xfrm>
          <a:custGeom>
            <a:avLst/>
            <a:gdLst/>
            <a:ahLst/>
            <a:cxnLst/>
            <a:rect r="r" b="b" t="t" l="l"/>
            <a:pathLst>
              <a:path h="3557739" w="3590378">
                <a:moveTo>
                  <a:pt x="0" y="0"/>
                </a:moveTo>
                <a:lnTo>
                  <a:pt x="3590378" y="0"/>
                </a:lnTo>
                <a:lnTo>
                  <a:pt x="3590378" y="3557739"/>
                </a:lnTo>
                <a:lnTo>
                  <a:pt x="0" y="35577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2594747" y="4287767"/>
            <a:ext cx="5221647" cy="3656747"/>
          </a:xfrm>
          <a:prstGeom prst="rect">
            <a:avLst/>
          </a:prstGeom>
        </p:spPr>
        <p:txBody>
          <a:bodyPr anchor="t" rtlCol="false" tIns="0" lIns="0" bIns="0" rIns="0">
            <a:spAutoFit/>
          </a:bodyPr>
          <a:lstStyle/>
          <a:p>
            <a:pPr algn="just">
              <a:lnSpc>
                <a:spcPts val="4158"/>
              </a:lnSpc>
            </a:pPr>
            <a:r>
              <a:rPr lang="en-US" sz="2772">
                <a:solidFill>
                  <a:srgbClr val="150D0D"/>
                </a:solidFill>
                <a:latin typeface="Lovelace"/>
              </a:rPr>
              <a:t>crops with consistently high average yields will continue to be prioritized in agricultural production, with ongoing research and development to further enhance their productivity.</a:t>
            </a:r>
          </a:p>
        </p:txBody>
      </p:sp>
      <p:grpSp>
        <p:nvGrpSpPr>
          <p:cNvPr name="Group 6" id="6"/>
          <p:cNvGrpSpPr/>
          <p:nvPr/>
        </p:nvGrpSpPr>
        <p:grpSpPr>
          <a:xfrm rot="0">
            <a:off x="247861" y="3204002"/>
            <a:ext cx="12818492" cy="7512206"/>
            <a:chOff x="0" y="0"/>
            <a:chExt cx="17091323" cy="10016275"/>
          </a:xfrm>
        </p:grpSpPr>
        <p:sp>
          <p:nvSpPr>
            <p:cNvPr name="Freeform 7" id="7"/>
            <p:cNvSpPr/>
            <p:nvPr/>
          </p:nvSpPr>
          <p:spPr>
            <a:xfrm flipH="false" flipV="false" rot="0">
              <a:off x="0" y="0"/>
              <a:ext cx="17091323" cy="10016275"/>
            </a:xfrm>
            <a:custGeom>
              <a:avLst/>
              <a:gdLst/>
              <a:ahLst/>
              <a:cxnLst/>
              <a:rect r="r" b="b" t="t" l="l"/>
              <a:pathLst>
                <a:path h="10016275" w="17091323">
                  <a:moveTo>
                    <a:pt x="0" y="0"/>
                  </a:moveTo>
                  <a:lnTo>
                    <a:pt x="17091323" y="0"/>
                  </a:lnTo>
                  <a:lnTo>
                    <a:pt x="17091323" y="10016275"/>
                  </a:lnTo>
                  <a:lnTo>
                    <a:pt x="0" y="10016275"/>
                  </a:lnTo>
                  <a:lnTo>
                    <a:pt x="0" y="0"/>
                  </a:lnTo>
                  <a:close/>
                </a:path>
              </a:pathLst>
            </a:custGeom>
            <a:blipFill>
              <a:blip r:embed="rId5"/>
              <a:stretch>
                <a:fillRect l="0" t="0" r="0" b="0"/>
              </a:stretch>
            </a:blipFill>
          </p:spPr>
        </p:sp>
      </p:grpSp>
      <p:sp>
        <p:nvSpPr>
          <p:cNvPr name="Freeform 8" id="8"/>
          <p:cNvSpPr/>
          <p:nvPr/>
        </p:nvSpPr>
        <p:spPr>
          <a:xfrm flipH="false" flipV="false" rot="0">
            <a:off x="12594747" y="152302"/>
            <a:ext cx="2234642" cy="1596753"/>
          </a:xfrm>
          <a:custGeom>
            <a:avLst/>
            <a:gdLst/>
            <a:ahLst/>
            <a:cxnLst/>
            <a:rect r="r" b="b" t="t" l="l"/>
            <a:pathLst>
              <a:path h="1596753" w="2234642">
                <a:moveTo>
                  <a:pt x="0" y="0"/>
                </a:moveTo>
                <a:lnTo>
                  <a:pt x="2234642" y="0"/>
                </a:lnTo>
                <a:lnTo>
                  <a:pt x="2234642" y="1596753"/>
                </a:lnTo>
                <a:lnTo>
                  <a:pt x="0" y="15967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5909475" y="287805"/>
            <a:ext cx="1752655" cy="1481790"/>
          </a:xfrm>
          <a:custGeom>
            <a:avLst/>
            <a:gdLst/>
            <a:ahLst/>
            <a:cxnLst/>
            <a:rect r="r" b="b" t="t" l="l"/>
            <a:pathLst>
              <a:path h="1481790" w="1752655">
                <a:moveTo>
                  <a:pt x="0" y="0"/>
                </a:moveTo>
                <a:lnTo>
                  <a:pt x="1752655" y="0"/>
                </a:lnTo>
                <a:lnTo>
                  <a:pt x="1752655" y="1481790"/>
                </a:lnTo>
                <a:lnTo>
                  <a:pt x="0" y="14817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1753651" y="8105052"/>
            <a:ext cx="2009534" cy="2306495"/>
          </a:xfrm>
          <a:custGeom>
            <a:avLst/>
            <a:gdLst/>
            <a:ahLst/>
            <a:cxnLst/>
            <a:rect r="r" b="b" t="t" l="l"/>
            <a:pathLst>
              <a:path h="2306495" w="2009534">
                <a:moveTo>
                  <a:pt x="0" y="0"/>
                </a:moveTo>
                <a:lnTo>
                  <a:pt x="2009535" y="0"/>
                </a:lnTo>
                <a:lnTo>
                  <a:pt x="2009535" y="2306496"/>
                </a:lnTo>
                <a:lnTo>
                  <a:pt x="0" y="2306496"/>
                </a:lnTo>
                <a:lnTo>
                  <a:pt x="0" y="0"/>
                </a:lnTo>
                <a:close/>
              </a:path>
            </a:pathLst>
          </a:custGeom>
          <a:blipFill>
            <a:blip r:embed="rId10"/>
            <a:stretch>
              <a:fillRect l="0" t="0" r="0" b="0"/>
            </a:stretch>
          </a:blipFill>
        </p:spPr>
      </p:sp>
      <p:sp>
        <p:nvSpPr>
          <p:cNvPr name="TextBox 11" id="11"/>
          <p:cNvSpPr txBox="true"/>
          <p:nvPr/>
        </p:nvSpPr>
        <p:spPr>
          <a:xfrm rot="0">
            <a:off x="247861" y="57052"/>
            <a:ext cx="9519814" cy="2594061"/>
          </a:xfrm>
          <a:prstGeom prst="rect">
            <a:avLst/>
          </a:prstGeom>
        </p:spPr>
        <p:txBody>
          <a:bodyPr anchor="t" rtlCol="false" tIns="0" lIns="0" bIns="0" rIns="0">
            <a:spAutoFit/>
          </a:bodyPr>
          <a:lstStyle/>
          <a:p>
            <a:pPr algn="just" marL="591438" indent="-295719" lvl="1">
              <a:lnSpc>
                <a:spcPts val="4109"/>
              </a:lnSpc>
              <a:buFont typeface="Arial"/>
              <a:buChar char="•"/>
            </a:pPr>
            <a:r>
              <a:rPr lang="en-US" sz="2739">
                <a:solidFill>
                  <a:srgbClr val="150D0D"/>
                </a:solidFill>
                <a:latin typeface="Lovelace Bold"/>
              </a:rPr>
              <a:t>Highest Average Yield Across All Areas and Years (Top 10):</a:t>
            </a:r>
          </a:p>
          <a:p>
            <a:pPr algn="just">
              <a:lnSpc>
                <a:spcPts val="4109"/>
              </a:lnSpc>
            </a:pPr>
            <a:r>
              <a:rPr lang="en-US" sz="2739">
                <a:solidFill>
                  <a:srgbClr val="150D0D"/>
                </a:solidFill>
                <a:latin typeface="Lovelace"/>
              </a:rPr>
              <a:t>The top crops in terms of average yield across all areas and years are potatoes, cassava, sweet potatoes, yams, and others.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A87A"/>
        </a:solidFill>
      </p:bgPr>
    </p:bg>
    <p:spTree>
      <p:nvGrpSpPr>
        <p:cNvPr id="1" name=""/>
        <p:cNvGrpSpPr/>
        <p:nvPr/>
      </p:nvGrpSpPr>
      <p:grpSpPr>
        <a:xfrm>
          <a:off x="0" y="0"/>
          <a:ext cx="0" cy="0"/>
          <a:chOff x="0" y="0"/>
          <a:chExt cx="0" cy="0"/>
        </a:xfrm>
      </p:grpSpPr>
      <p:sp>
        <p:nvSpPr>
          <p:cNvPr name="AutoShape 2" id="2"/>
          <p:cNvSpPr/>
          <p:nvPr/>
        </p:nvSpPr>
        <p:spPr>
          <a:xfrm rot="0">
            <a:off x="1840025" y="1028700"/>
            <a:ext cx="22225" cy="8229600"/>
          </a:xfrm>
          <a:prstGeom prst="rect">
            <a:avLst/>
          </a:prstGeom>
          <a:solidFill>
            <a:srgbClr val="F1A87A"/>
          </a:solidFill>
        </p:spPr>
      </p:sp>
      <p:sp>
        <p:nvSpPr>
          <p:cNvPr name="TextBox 3" id="3"/>
          <p:cNvSpPr txBox="true"/>
          <p:nvPr/>
        </p:nvSpPr>
        <p:spPr>
          <a:xfrm rot="0">
            <a:off x="12594747" y="4287767"/>
            <a:ext cx="5221647" cy="3132872"/>
          </a:xfrm>
          <a:prstGeom prst="rect">
            <a:avLst/>
          </a:prstGeom>
        </p:spPr>
        <p:txBody>
          <a:bodyPr anchor="t" rtlCol="false" tIns="0" lIns="0" bIns="0" rIns="0">
            <a:spAutoFit/>
          </a:bodyPr>
          <a:lstStyle/>
          <a:p>
            <a:pPr algn="just">
              <a:lnSpc>
                <a:spcPts val="4158"/>
              </a:lnSpc>
            </a:pPr>
            <a:r>
              <a:rPr lang="en-US" sz="2772">
                <a:solidFill>
                  <a:srgbClr val="150D0D"/>
                </a:solidFill>
                <a:latin typeface="Lovelace"/>
              </a:rPr>
              <a:t>areas with historically high average yields will continue to innovate and invest in agricultural technologies to sustain and improve productivity.</a:t>
            </a:r>
          </a:p>
        </p:txBody>
      </p:sp>
      <p:grpSp>
        <p:nvGrpSpPr>
          <p:cNvPr name="Group 4" id="4"/>
          <p:cNvGrpSpPr/>
          <p:nvPr/>
        </p:nvGrpSpPr>
        <p:grpSpPr>
          <a:xfrm rot="0">
            <a:off x="0" y="3086100"/>
            <a:ext cx="13109734" cy="7682887"/>
            <a:chOff x="0" y="0"/>
            <a:chExt cx="17479645" cy="10243849"/>
          </a:xfrm>
        </p:grpSpPr>
        <p:sp>
          <p:nvSpPr>
            <p:cNvPr name="Freeform 5" id="5"/>
            <p:cNvSpPr/>
            <p:nvPr/>
          </p:nvSpPr>
          <p:spPr>
            <a:xfrm flipH="false" flipV="false" rot="0">
              <a:off x="0" y="0"/>
              <a:ext cx="17479645" cy="10243849"/>
            </a:xfrm>
            <a:custGeom>
              <a:avLst/>
              <a:gdLst/>
              <a:ahLst/>
              <a:cxnLst/>
              <a:rect r="r" b="b" t="t" l="l"/>
              <a:pathLst>
                <a:path h="10243849" w="17479645">
                  <a:moveTo>
                    <a:pt x="0" y="0"/>
                  </a:moveTo>
                  <a:lnTo>
                    <a:pt x="17479645" y="0"/>
                  </a:lnTo>
                  <a:lnTo>
                    <a:pt x="17479645" y="10243849"/>
                  </a:lnTo>
                  <a:lnTo>
                    <a:pt x="0" y="10243849"/>
                  </a:lnTo>
                  <a:lnTo>
                    <a:pt x="0" y="0"/>
                  </a:lnTo>
                  <a:close/>
                </a:path>
              </a:pathLst>
            </a:custGeom>
            <a:blipFill>
              <a:blip r:embed="rId2"/>
              <a:stretch>
                <a:fillRect l="0" t="0" r="0" b="0"/>
              </a:stretch>
            </a:blipFill>
          </p:spPr>
        </p:sp>
      </p:grpSp>
      <p:sp>
        <p:nvSpPr>
          <p:cNvPr name="Freeform 6" id="6"/>
          <p:cNvSpPr/>
          <p:nvPr/>
        </p:nvSpPr>
        <p:spPr>
          <a:xfrm flipH="false" flipV="false" rot="0">
            <a:off x="12671386" y="2651113"/>
            <a:ext cx="2175065" cy="1330143"/>
          </a:xfrm>
          <a:custGeom>
            <a:avLst/>
            <a:gdLst/>
            <a:ahLst/>
            <a:cxnLst/>
            <a:rect r="r" b="b" t="t" l="l"/>
            <a:pathLst>
              <a:path h="1330143" w="2175065">
                <a:moveTo>
                  <a:pt x="0" y="0"/>
                </a:moveTo>
                <a:lnTo>
                  <a:pt x="2175065" y="0"/>
                </a:lnTo>
                <a:lnTo>
                  <a:pt x="2175065" y="1330143"/>
                </a:lnTo>
                <a:lnTo>
                  <a:pt x="0" y="1330143"/>
                </a:lnTo>
                <a:lnTo>
                  <a:pt x="0" y="0"/>
                </a:lnTo>
                <a:close/>
              </a:path>
            </a:pathLst>
          </a:custGeom>
          <a:blipFill>
            <a:blip r:embed="rId3"/>
            <a:stretch>
              <a:fillRect l="-5468" t="0" r="-5468" b="0"/>
            </a:stretch>
          </a:blipFill>
        </p:spPr>
      </p:sp>
      <p:sp>
        <p:nvSpPr>
          <p:cNvPr name="Freeform 7" id="7"/>
          <p:cNvSpPr/>
          <p:nvPr/>
        </p:nvSpPr>
        <p:spPr>
          <a:xfrm flipH="false" flipV="false" rot="0">
            <a:off x="15205571" y="250922"/>
            <a:ext cx="3015224" cy="2176444"/>
          </a:xfrm>
          <a:custGeom>
            <a:avLst/>
            <a:gdLst/>
            <a:ahLst/>
            <a:cxnLst/>
            <a:rect r="r" b="b" t="t" l="l"/>
            <a:pathLst>
              <a:path h="2176444" w="3015224">
                <a:moveTo>
                  <a:pt x="0" y="0"/>
                </a:moveTo>
                <a:lnTo>
                  <a:pt x="3015224" y="0"/>
                </a:lnTo>
                <a:lnTo>
                  <a:pt x="3015224" y="2176444"/>
                </a:lnTo>
                <a:lnTo>
                  <a:pt x="0" y="21764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034716" y="2651113"/>
            <a:ext cx="2253284" cy="1330143"/>
          </a:xfrm>
          <a:custGeom>
            <a:avLst/>
            <a:gdLst/>
            <a:ahLst/>
            <a:cxnLst/>
            <a:rect r="r" b="b" t="t" l="l"/>
            <a:pathLst>
              <a:path h="1330143" w="2253284">
                <a:moveTo>
                  <a:pt x="0" y="0"/>
                </a:moveTo>
                <a:lnTo>
                  <a:pt x="2253284" y="0"/>
                </a:lnTo>
                <a:lnTo>
                  <a:pt x="2253284" y="1330143"/>
                </a:lnTo>
                <a:lnTo>
                  <a:pt x="0" y="1330143"/>
                </a:lnTo>
                <a:lnTo>
                  <a:pt x="0" y="0"/>
                </a:lnTo>
                <a:close/>
              </a:path>
            </a:pathLst>
          </a:custGeom>
          <a:blipFill>
            <a:blip r:embed="rId6"/>
            <a:stretch>
              <a:fillRect l="-7384" t="-15592" r="-3858" b="-25743"/>
            </a:stretch>
          </a:blipFill>
        </p:spPr>
      </p:sp>
      <p:sp>
        <p:nvSpPr>
          <p:cNvPr name="Freeform 9" id="9"/>
          <p:cNvSpPr/>
          <p:nvPr/>
        </p:nvSpPr>
        <p:spPr>
          <a:xfrm flipH="false" flipV="false" rot="0">
            <a:off x="10746877" y="152302"/>
            <a:ext cx="3288478" cy="2373683"/>
          </a:xfrm>
          <a:custGeom>
            <a:avLst/>
            <a:gdLst/>
            <a:ahLst/>
            <a:cxnLst/>
            <a:rect r="r" b="b" t="t" l="l"/>
            <a:pathLst>
              <a:path h="2373683" w="3288478">
                <a:moveTo>
                  <a:pt x="0" y="0"/>
                </a:moveTo>
                <a:lnTo>
                  <a:pt x="3288478" y="0"/>
                </a:lnTo>
                <a:lnTo>
                  <a:pt x="3288478" y="2373683"/>
                </a:lnTo>
                <a:lnTo>
                  <a:pt x="0" y="23736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758918" y="7820689"/>
            <a:ext cx="3168877" cy="2287353"/>
          </a:xfrm>
          <a:custGeom>
            <a:avLst/>
            <a:gdLst/>
            <a:ahLst/>
            <a:cxnLst/>
            <a:rect r="r" b="b" t="t" l="l"/>
            <a:pathLst>
              <a:path h="2287353" w="3168877">
                <a:moveTo>
                  <a:pt x="0" y="0"/>
                </a:moveTo>
                <a:lnTo>
                  <a:pt x="3168878" y="0"/>
                </a:lnTo>
                <a:lnTo>
                  <a:pt x="3168878" y="2287353"/>
                </a:lnTo>
                <a:lnTo>
                  <a:pt x="0" y="22873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247861" y="57052"/>
            <a:ext cx="9519814" cy="2594061"/>
          </a:xfrm>
          <a:prstGeom prst="rect">
            <a:avLst/>
          </a:prstGeom>
        </p:spPr>
        <p:txBody>
          <a:bodyPr anchor="t" rtlCol="false" tIns="0" lIns="0" bIns="0" rIns="0">
            <a:spAutoFit/>
          </a:bodyPr>
          <a:lstStyle/>
          <a:p>
            <a:pPr algn="just" marL="591438" indent="-295719" lvl="1">
              <a:lnSpc>
                <a:spcPts val="4109"/>
              </a:lnSpc>
              <a:buFont typeface="Arial"/>
              <a:buChar char="•"/>
            </a:pPr>
            <a:r>
              <a:rPr lang="en-US" sz="2739">
                <a:solidFill>
                  <a:srgbClr val="150D0D"/>
                </a:solidFill>
                <a:latin typeface="Lovelace Bold"/>
              </a:rPr>
              <a:t>Top 5 Areas with Highest Average Yield in Last 15 Years:</a:t>
            </a:r>
          </a:p>
          <a:p>
            <a:pPr algn="just">
              <a:lnSpc>
                <a:spcPts val="4109"/>
              </a:lnSpc>
            </a:pPr>
            <a:r>
              <a:rPr lang="en-US" sz="2739">
                <a:solidFill>
                  <a:srgbClr val="150D0D"/>
                </a:solidFill>
                <a:latin typeface="Lovelace"/>
              </a:rPr>
              <a:t>United Kingdom, Belgium, Netherlands, Ireland, and New Zealand are the top areas with high average yields over the last 15 years.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A87A"/>
        </a:solidFill>
      </p:bgPr>
    </p:bg>
    <p:spTree>
      <p:nvGrpSpPr>
        <p:cNvPr id="1" name=""/>
        <p:cNvGrpSpPr/>
        <p:nvPr/>
      </p:nvGrpSpPr>
      <p:grpSpPr>
        <a:xfrm>
          <a:off x="0" y="0"/>
          <a:ext cx="0" cy="0"/>
          <a:chOff x="0" y="0"/>
          <a:chExt cx="0" cy="0"/>
        </a:xfrm>
      </p:grpSpPr>
      <p:sp>
        <p:nvSpPr>
          <p:cNvPr name="AutoShape 2" id="2"/>
          <p:cNvSpPr/>
          <p:nvPr/>
        </p:nvSpPr>
        <p:spPr>
          <a:xfrm rot="0">
            <a:off x="1840025" y="1028700"/>
            <a:ext cx="22225" cy="8229600"/>
          </a:xfrm>
          <a:prstGeom prst="rect">
            <a:avLst/>
          </a:prstGeom>
          <a:solidFill>
            <a:srgbClr val="F1A87A"/>
          </a:solidFill>
        </p:spPr>
      </p:sp>
      <p:sp>
        <p:nvSpPr>
          <p:cNvPr name="TextBox 3" id="3"/>
          <p:cNvSpPr txBox="true"/>
          <p:nvPr/>
        </p:nvSpPr>
        <p:spPr>
          <a:xfrm rot="0">
            <a:off x="247861" y="57052"/>
            <a:ext cx="9519814" cy="3108411"/>
          </a:xfrm>
          <a:prstGeom prst="rect">
            <a:avLst/>
          </a:prstGeom>
        </p:spPr>
        <p:txBody>
          <a:bodyPr anchor="t" rtlCol="false" tIns="0" lIns="0" bIns="0" rIns="0">
            <a:spAutoFit/>
          </a:bodyPr>
          <a:lstStyle/>
          <a:p>
            <a:pPr algn="just" marL="591438" indent="-295719" lvl="1">
              <a:lnSpc>
                <a:spcPts val="4109"/>
              </a:lnSpc>
              <a:buFont typeface="Arial"/>
              <a:buChar char="•"/>
            </a:pPr>
            <a:r>
              <a:rPr lang="en-US" sz="2739">
                <a:solidFill>
                  <a:srgbClr val="150D0D"/>
                </a:solidFill>
                <a:latin typeface="Lovelace Bold"/>
              </a:rPr>
              <a:t>Correlation Between Average Temperature and Yield:</a:t>
            </a:r>
          </a:p>
          <a:p>
            <a:pPr algn="just">
              <a:lnSpc>
                <a:spcPts val="4109"/>
              </a:lnSpc>
            </a:pPr>
            <a:r>
              <a:rPr lang="en-US" sz="2739">
                <a:solidFill>
                  <a:srgbClr val="150D0D"/>
                </a:solidFill>
                <a:latin typeface="Lovelace"/>
              </a:rPr>
              <a:t>The correlation between average temperature and yield fluctuates over the years, with some years showing positive correlations and others negative.</a:t>
            </a:r>
          </a:p>
          <a:p>
            <a:pPr algn="just">
              <a:lnSpc>
                <a:spcPts val="4109"/>
              </a:lnSpc>
            </a:pPr>
          </a:p>
        </p:txBody>
      </p:sp>
      <p:grpSp>
        <p:nvGrpSpPr>
          <p:cNvPr name="Group 4" id="4"/>
          <p:cNvGrpSpPr/>
          <p:nvPr/>
        </p:nvGrpSpPr>
        <p:grpSpPr>
          <a:xfrm rot="0">
            <a:off x="0" y="2940042"/>
            <a:ext cx="13134232" cy="8961195"/>
            <a:chOff x="0" y="0"/>
            <a:chExt cx="17512309" cy="11948259"/>
          </a:xfrm>
        </p:grpSpPr>
        <p:sp>
          <p:nvSpPr>
            <p:cNvPr name="Freeform 5" id="5"/>
            <p:cNvSpPr/>
            <p:nvPr/>
          </p:nvSpPr>
          <p:spPr>
            <a:xfrm flipH="false" flipV="false" rot="0">
              <a:off x="0" y="0"/>
              <a:ext cx="17512309" cy="11948259"/>
            </a:xfrm>
            <a:custGeom>
              <a:avLst/>
              <a:gdLst/>
              <a:ahLst/>
              <a:cxnLst/>
              <a:rect r="r" b="b" t="t" l="l"/>
              <a:pathLst>
                <a:path h="11948259" w="17512309">
                  <a:moveTo>
                    <a:pt x="0" y="0"/>
                  </a:moveTo>
                  <a:lnTo>
                    <a:pt x="17512309" y="0"/>
                  </a:lnTo>
                  <a:lnTo>
                    <a:pt x="17512309" y="11948259"/>
                  </a:lnTo>
                  <a:lnTo>
                    <a:pt x="0" y="11948259"/>
                  </a:lnTo>
                  <a:lnTo>
                    <a:pt x="0" y="0"/>
                  </a:lnTo>
                  <a:close/>
                </a:path>
              </a:pathLst>
            </a:custGeom>
            <a:blipFill>
              <a:blip r:embed="rId2"/>
              <a:stretch>
                <a:fillRect l="0" t="0" r="0" b="0"/>
              </a:stretch>
            </a:blipFill>
          </p:spPr>
        </p:sp>
      </p:grpSp>
      <p:sp>
        <p:nvSpPr>
          <p:cNvPr name="Freeform 6" id="6"/>
          <p:cNvSpPr/>
          <p:nvPr/>
        </p:nvSpPr>
        <p:spPr>
          <a:xfrm flipH="false" flipV="false" rot="0">
            <a:off x="9144000" y="5917674"/>
            <a:ext cx="3493839" cy="4114800"/>
          </a:xfrm>
          <a:custGeom>
            <a:avLst/>
            <a:gdLst/>
            <a:ahLst/>
            <a:cxnLst/>
            <a:rect r="r" b="b" t="t" l="l"/>
            <a:pathLst>
              <a:path h="4114800" w="3493839">
                <a:moveTo>
                  <a:pt x="0" y="0"/>
                </a:moveTo>
                <a:lnTo>
                  <a:pt x="3493839" y="0"/>
                </a:lnTo>
                <a:lnTo>
                  <a:pt x="349383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666108" y="0"/>
            <a:ext cx="4445837" cy="3058378"/>
          </a:xfrm>
          <a:custGeom>
            <a:avLst/>
            <a:gdLst/>
            <a:ahLst/>
            <a:cxnLst/>
            <a:rect r="r" b="b" t="t" l="l"/>
            <a:pathLst>
              <a:path h="3058378" w="4445837">
                <a:moveTo>
                  <a:pt x="0" y="0"/>
                </a:moveTo>
                <a:lnTo>
                  <a:pt x="4445837" y="0"/>
                </a:lnTo>
                <a:lnTo>
                  <a:pt x="4445837" y="3058378"/>
                </a:lnTo>
                <a:lnTo>
                  <a:pt x="0" y="30583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480774" y="1468633"/>
            <a:ext cx="1940359" cy="2392819"/>
          </a:xfrm>
          <a:custGeom>
            <a:avLst/>
            <a:gdLst/>
            <a:ahLst/>
            <a:cxnLst/>
            <a:rect r="r" b="b" t="t" l="l"/>
            <a:pathLst>
              <a:path h="2392819" w="1940359">
                <a:moveTo>
                  <a:pt x="0" y="0"/>
                </a:moveTo>
                <a:lnTo>
                  <a:pt x="1940359" y="0"/>
                </a:lnTo>
                <a:lnTo>
                  <a:pt x="1940359" y="2392819"/>
                </a:lnTo>
                <a:lnTo>
                  <a:pt x="0" y="23928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3134232" y="2963128"/>
            <a:ext cx="4917965" cy="7323872"/>
          </a:xfrm>
          <a:prstGeom prst="rect">
            <a:avLst/>
          </a:prstGeom>
        </p:spPr>
        <p:txBody>
          <a:bodyPr anchor="t" rtlCol="false" tIns="0" lIns="0" bIns="0" rIns="0">
            <a:spAutoFit/>
          </a:bodyPr>
          <a:lstStyle/>
          <a:p>
            <a:pPr algn="just">
              <a:lnSpc>
                <a:spcPts val="4158"/>
              </a:lnSpc>
            </a:pPr>
            <a:r>
              <a:rPr lang="en-US" sz="2772">
                <a:solidFill>
                  <a:srgbClr val="150D0D"/>
                </a:solidFill>
                <a:latin typeface="Lovelace"/>
              </a:rPr>
              <a:t>The data indicates an extremely weak and insignificant correlation between average temperature and hgha_yield over the years. This suggests that average temperature alone is not a reliable predictor of crop yield, and other factors should be given more attention in efforts to optimize agricultural output.</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1A87A"/>
        </a:solidFill>
      </p:bgPr>
    </p:bg>
    <p:spTree>
      <p:nvGrpSpPr>
        <p:cNvPr id="1" name=""/>
        <p:cNvGrpSpPr/>
        <p:nvPr/>
      </p:nvGrpSpPr>
      <p:grpSpPr>
        <a:xfrm>
          <a:off x="0" y="0"/>
          <a:ext cx="0" cy="0"/>
          <a:chOff x="0" y="0"/>
          <a:chExt cx="0" cy="0"/>
        </a:xfrm>
      </p:grpSpPr>
      <p:grpSp>
        <p:nvGrpSpPr>
          <p:cNvPr name="Group 2" id="2"/>
          <p:cNvGrpSpPr/>
          <p:nvPr/>
        </p:nvGrpSpPr>
        <p:grpSpPr>
          <a:xfrm rot="0">
            <a:off x="2807039" y="471606"/>
            <a:ext cx="12158839" cy="8229600"/>
            <a:chOff x="0" y="0"/>
            <a:chExt cx="16211786" cy="10972800"/>
          </a:xfrm>
        </p:grpSpPr>
        <p:sp>
          <p:nvSpPr>
            <p:cNvPr name="TextBox 3" id="3"/>
            <p:cNvSpPr txBox="true"/>
            <p:nvPr/>
          </p:nvSpPr>
          <p:spPr>
            <a:xfrm rot="-592460">
              <a:off x="361355" y="1748238"/>
              <a:ext cx="15309696" cy="4626161"/>
            </a:xfrm>
            <a:prstGeom prst="rect">
              <a:avLst/>
            </a:prstGeom>
          </p:spPr>
          <p:txBody>
            <a:bodyPr anchor="t" rtlCol="false" tIns="0" lIns="0" bIns="0" rIns="0">
              <a:spAutoFit/>
            </a:bodyPr>
            <a:lstStyle/>
            <a:p>
              <a:pPr algn="ctr">
                <a:lnSpc>
                  <a:spcPts val="25214"/>
                </a:lnSpc>
                <a:spcBef>
                  <a:spcPct val="0"/>
                </a:spcBef>
              </a:pPr>
              <a:r>
                <a:rPr lang="en-US" sz="25214">
                  <a:solidFill>
                    <a:srgbClr val="F6F3E4"/>
                  </a:solidFill>
                  <a:latin typeface="Bukhari Script Bold"/>
                </a:rPr>
                <a:t>Thank</a:t>
              </a:r>
            </a:p>
          </p:txBody>
        </p:sp>
        <p:sp>
          <p:nvSpPr>
            <p:cNvPr name="TextBox 4" id="4"/>
            <p:cNvSpPr txBox="true"/>
            <p:nvPr/>
          </p:nvSpPr>
          <p:spPr>
            <a:xfrm rot="-515361">
              <a:off x="2013662" y="5775042"/>
              <a:ext cx="13962181" cy="4178872"/>
            </a:xfrm>
            <a:prstGeom prst="rect">
              <a:avLst/>
            </a:prstGeom>
          </p:spPr>
          <p:txBody>
            <a:bodyPr anchor="t" rtlCol="false" tIns="0" lIns="0" bIns="0" rIns="0">
              <a:spAutoFit/>
            </a:bodyPr>
            <a:lstStyle/>
            <a:p>
              <a:pPr algn="ctr">
                <a:lnSpc>
                  <a:spcPts val="22693"/>
                </a:lnSpc>
                <a:spcBef>
                  <a:spcPct val="0"/>
                </a:spcBef>
              </a:pPr>
              <a:r>
                <a:rPr lang="en-US" sz="22693">
                  <a:solidFill>
                    <a:srgbClr val="F6F3E4"/>
                  </a:solidFill>
                  <a:latin typeface="Bukhari Script Bold"/>
                </a:rPr>
                <a:t>you!</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A87A"/>
        </a:solidFill>
      </p:bgPr>
    </p:bg>
    <p:spTree>
      <p:nvGrpSpPr>
        <p:cNvPr id="1" name=""/>
        <p:cNvGrpSpPr/>
        <p:nvPr/>
      </p:nvGrpSpPr>
      <p:grpSpPr>
        <a:xfrm>
          <a:off x="0" y="0"/>
          <a:ext cx="0" cy="0"/>
          <a:chOff x="0" y="0"/>
          <a:chExt cx="0" cy="0"/>
        </a:xfrm>
      </p:grpSpPr>
      <p:sp>
        <p:nvSpPr>
          <p:cNvPr name="AutoShape 2" id="2"/>
          <p:cNvSpPr/>
          <p:nvPr/>
        </p:nvSpPr>
        <p:spPr>
          <a:xfrm rot="0">
            <a:off x="1840025" y="1028700"/>
            <a:ext cx="22225" cy="8229600"/>
          </a:xfrm>
          <a:prstGeom prst="rect">
            <a:avLst/>
          </a:prstGeom>
          <a:solidFill>
            <a:srgbClr val="004053"/>
          </a:solidFill>
        </p:spPr>
      </p:sp>
      <p:sp>
        <p:nvSpPr>
          <p:cNvPr name="Freeform 3" id="3"/>
          <p:cNvSpPr/>
          <p:nvPr/>
        </p:nvSpPr>
        <p:spPr>
          <a:xfrm flipH="false" flipV="false" rot="0">
            <a:off x="2117478" y="0"/>
            <a:ext cx="16170522" cy="10161264"/>
          </a:xfrm>
          <a:custGeom>
            <a:avLst/>
            <a:gdLst/>
            <a:ahLst/>
            <a:cxnLst/>
            <a:rect r="r" b="b" t="t" l="l"/>
            <a:pathLst>
              <a:path h="10161264" w="16170522">
                <a:moveTo>
                  <a:pt x="0" y="0"/>
                </a:moveTo>
                <a:lnTo>
                  <a:pt x="16170522" y="0"/>
                </a:lnTo>
                <a:lnTo>
                  <a:pt x="16170522" y="10161264"/>
                </a:lnTo>
                <a:lnTo>
                  <a:pt x="0" y="10161264"/>
                </a:lnTo>
                <a:lnTo>
                  <a:pt x="0" y="0"/>
                </a:lnTo>
                <a:close/>
              </a:path>
            </a:pathLst>
          </a:custGeom>
          <a:blipFill>
            <a:blip r:embed="rId2"/>
            <a:stretch>
              <a:fillRect l="0" t="0" r="-19418" b="-26614"/>
            </a:stretch>
          </a:blipFill>
        </p:spPr>
      </p:sp>
      <p:grpSp>
        <p:nvGrpSpPr>
          <p:cNvPr name="Group 4" id="4"/>
          <p:cNvGrpSpPr/>
          <p:nvPr/>
        </p:nvGrpSpPr>
        <p:grpSpPr>
          <a:xfrm rot="0">
            <a:off x="2117478" y="1907633"/>
            <a:ext cx="10486654" cy="6471734"/>
            <a:chOff x="0" y="0"/>
            <a:chExt cx="13982205" cy="8628979"/>
          </a:xfrm>
        </p:grpSpPr>
        <p:sp>
          <p:nvSpPr>
            <p:cNvPr name="TextBox 5" id="5"/>
            <p:cNvSpPr txBox="true"/>
            <p:nvPr/>
          </p:nvSpPr>
          <p:spPr>
            <a:xfrm rot="0">
              <a:off x="0" y="0"/>
              <a:ext cx="13982198" cy="4440911"/>
            </a:xfrm>
            <a:prstGeom prst="rect">
              <a:avLst/>
            </a:prstGeom>
          </p:spPr>
          <p:txBody>
            <a:bodyPr anchor="t" rtlCol="false" tIns="0" lIns="0" bIns="0" rIns="0">
              <a:spAutoFit/>
            </a:bodyPr>
            <a:lstStyle/>
            <a:p>
              <a:pPr algn="l" marL="0" indent="0" lvl="0">
                <a:lnSpc>
                  <a:spcPts val="13112"/>
                </a:lnSpc>
              </a:pPr>
              <a:r>
                <a:rPr lang="en-US" sz="10927" spc="109">
                  <a:solidFill>
                    <a:srgbClr val="C9F9FB"/>
                  </a:solidFill>
                  <a:latin typeface="Playfair Display Bold"/>
                </a:rPr>
                <a:t>Crop Yield Forecast</a:t>
              </a:r>
            </a:p>
          </p:txBody>
        </p:sp>
        <p:sp>
          <p:nvSpPr>
            <p:cNvPr name="TextBox 6" id="6"/>
            <p:cNvSpPr txBox="true"/>
            <p:nvPr/>
          </p:nvSpPr>
          <p:spPr>
            <a:xfrm rot="0">
              <a:off x="0" y="6773198"/>
              <a:ext cx="13982205" cy="1855780"/>
            </a:xfrm>
            <a:prstGeom prst="rect">
              <a:avLst/>
            </a:prstGeom>
          </p:spPr>
          <p:txBody>
            <a:bodyPr anchor="t" rtlCol="false" tIns="0" lIns="0" bIns="0" rIns="0">
              <a:spAutoFit/>
            </a:bodyPr>
            <a:lstStyle/>
            <a:p>
              <a:pPr algn="l" marL="0" indent="0" lvl="0">
                <a:lnSpc>
                  <a:spcPts val="5682"/>
                </a:lnSpc>
              </a:pPr>
              <a:r>
                <a:rPr lang="en-US" sz="3788">
                  <a:solidFill>
                    <a:srgbClr val="C9F9FB"/>
                  </a:solidFill>
                  <a:latin typeface="Raleway"/>
                </a:rPr>
                <a:t>Analyzing historical data and weather patterns to predict crop yields accurately this season.</a:t>
              </a:r>
            </a:p>
          </p:txBody>
        </p:sp>
        <p:sp>
          <p:nvSpPr>
            <p:cNvPr name="AutoShape 7" id="7"/>
            <p:cNvSpPr/>
            <p:nvPr/>
          </p:nvSpPr>
          <p:spPr>
            <a:xfrm rot="0">
              <a:off x="0" y="5644282"/>
              <a:ext cx="2010503" cy="49371"/>
            </a:xfrm>
            <a:prstGeom prst="rect">
              <a:avLst/>
            </a:prstGeom>
            <a:solidFill>
              <a:srgbClr val="004053"/>
            </a:solidFill>
          </p:spPr>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F1A87A"/>
        </a:solidFill>
      </p:bgPr>
    </p:bg>
    <p:spTree>
      <p:nvGrpSpPr>
        <p:cNvPr id="1" name=""/>
        <p:cNvGrpSpPr/>
        <p:nvPr/>
      </p:nvGrpSpPr>
      <p:grpSpPr>
        <a:xfrm>
          <a:off x="0" y="0"/>
          <a:ext cx="0" cy="0"/>
          <a:chOff x="0" y="0"/>
          <a:chExt cx="0" cy="0"/>
        </a:xfrm>
      </p:grpSpPr>
      <p:sp>
        <p:nvSpPr>
          <p:cNvPr name="AutoShape 2" id="2"/>
          <p:cNvSpPr/>
          <p:nvPr/>
        </p:nvSpPr>
        <p:spPr>
          <a:xfrm rot="0">
            <a:off x="16402100" y="1028700"/>
            <a:ext cx="22225" cy="8229600"/>
          </a:xfrm>
          <a:prstGeom prst="rect">
            <a:avLst/>
          </a:prstGeom>
          <a:solidFill>
            <a:srgbClr val="573533"/>
          </a:solidFill>
        </p:spPr>
      </p:sp>
      <p:sp>
        <p:nvSpPr>
          <p:cNvPr name="AutoShape 3" id="3"/>
          <p:cNvSpPr/>
          <p:nvPr/>
        </p:nvSpPr>
        <p:spPr>
          <a:xfrm rot="0">
            <a:off x="1028700" y="0"/>
            <a:ext cx="13496612" cy="10287000"/>
          </a:xfrm>
          <a:prstGeom prst="rect">
            <a:avLst/>
          </a:prstGeom>
          <a:solidFill>
            <a:srgbClr val="573533"/>
          </a:solidFill>
        </p:spPr>
      </p:sp>
      <p:grpSp>
        <p:nvGrpSpPr>
          <p:cNvPr name="Group 4" id="4"/>
          <p:cNvGrpSpPr/>
          <p:nvPr/>
        </p:nvGrpSpPr>
        <p:grpSpPr>
          <a:xfrm rot="0">
            <a:off x="3179946" y="2522913"/>
            <a:ext cx="9194120" cy="5241174"/>
            <a:chOff x="0" y="0"/>
            <a:chExt cx="12258827" cy="6988232"/>
          </a:xfrm>
        </p:grpSpPr>
        <p:sp>
          <p:nvSpPr>
            <p:cNvPr name="TextBox 5" id="5"/>
            <p:cNvSpPr txBox="true"/>
            <p:nvPr/>
          </p:nvSpPr>
          <p:spPr>
            <a:xfrm rot="0">
              <a:off x="0" y="-66675"/>
              <a:ext cx="12258827" cy="729615"/>
            </a:xfrm>
            <a:prstGeom prst="rect">
              <a:avLst/>
            </a:prstGeom>
          </p:spPr>
          <p:txBody>
            <a:bodyPr anchor="t" rtlCol="false" tIns="0" lIns="0" bIns="0" rIns="0">
              <a:spAutoFit/>
            </a:bodyPr>
            <a:lstStyle/>
            <a:p>
              <a:pPr algn="l" marL="0" indent="0" lvl="0">
                <a:lnSpc>
                  <a:spcPts val="4620"/>
                </a:lnSpc>
              </a:pPr>
              <a:r>
                <a:rPr lang="en-US" sz="3300" spc="99">
                  <a:solidFill>
                    <a:srgbClr val="F8F4F4"/>
                  </a:solidFill>
                  <a:latin typeface="Playfair Display Bold"/>
                </a:rPr>
                <a:t>Weather Forecast Analysis</a:t>
              </a:r>
            </a:p>
          </p:txBody>
        </p:sp>
        <p:sp>
          <p:nvSpPr>
            <p:cNvPr name="TextBox 6" id="6"/>
            <p:cNvSpPr txBox="true"/>
            <p:nvPr/>
          </p:nvSpPr>
          <p:spPr>
            <a:xfrm rot="0">
              <a:off x="0" y="960139"/>
              <a:ext cx="12258827" cy="573405"/>
            </a:xfrm>
            <a:prstGeom prst="rect">
              <a:avLst/>
            </a:prstGeom>
          </p:spPr>
          <p:txBody>
            <a:bodyPr anchor="t" rtlCol="false" tIns="0" lIns="0" bIns="0" rIns="0">
              <a:spAutoFit/>
            </a:bodyPr>
            <a:lstStyle/>
            <a:p>
              <a:pPr algn="l" marL="0" indent="0" lvl="0">
                <a:lnSpc>
                  <a:spcPts val="3600"/>
                </a:lnSpc>
              </a:pPr>
              <a:r>
                <a:rPr lang="en-US" sz="2400">
                  <a:solidFill>
                    <a:srgbClr val="F8F4F4"/>
                  </a:solidFill>
                  <a:latin typeface="Raleway"/>
                </a:rPr>
                <a:t>Analyze past data to predict future crop yields accurately.</a:t>
              </a:r>
            </a:p>
          </p:txBody>
        </p:sp>
        <p:sp>
          <p:nvSpPr>
            <p:cNvPr name="TextBox 7" id="7"/>
            <p:cNvSpPr txBox="true"/>
            <p:nvPr/>
          </p:nvSpPr>
          <p:spPr>
            <a:xfrm rot="0">
              <a:off x="0" y="2355869"/>
              <a:ext cx="12258827" cy="729615"/>
            </a:xfrm>
            <a:prstGeom prst="rect">
              <a:avLst/>
            </a:prstGeom>
          </p:spPr>
          <p:txBody>
            <a:bodyPr anchor="t" rtlCol="false" tIns="0" lIns="0" bIns="0" rIns="0">
              <a:spAutoFit/>
            </a:bodyPr>
            <a:lstStyle/>
            <a:p>
              <a:pPr algn="l" marL="0" indent="0" lvl="0">
                <a:lnSpc>
                  <a:spcPts val="4620"/>
                </a:lnSpc>
                <a:spcBef>
                  <a:spcPct val="0"/>
                </a:spcBef>
              </a:pPr>
              <a:r>
                <a:rPr lang="en-US" sz="3300" spc="99">
                  <a:solidFill>
                    <a:srgbClr val="F8F4F4"/>
                  </a:solidFill>
                  <a:latin typeface="Playfair Display Bold"/>
                </a:rPr>
                <a:t>Pesticide Impact</a:t>
              </a:r>
            </a:p>
          </p:txBody>
        </p:sp>
        <p:sp>
          <p:nvSpPr>
            <p:cNvPr name="TextBox 8" id="8"/>
            <p:cNvSpPr txBox="true"/>
            <p:nvPr/>
          </p:nvSpPr>
          <p:spPr>
            <a:xfrm rot="0">
              <a:off x="0" y="3382683"/>
              <a:ext cx="12258827" cy="1183005"/>
            </a:xfrm>
            <a:prstGeom prst="rect">
              <a:avLst/>
            </a:prstGeom>
          </p:spPr>
          <p:txBody>
            <a:bodyPr anchor="t" rtlCol="false" tIns="0" lIns="0" bIns="0" rIns="0">
              <a:spAutoFit/>
            </a:bodyPr>
            <a:lstStyle/>
            <a:p>
              <a:pPr algn="l" marL="0" indent="0" lvl="0">
                <a:lnSpc>
                  <a:spcPts val="3600"/>
                </a:lnSpc>
                <a:spcBef>
                  <a:spcPct val="0"/>
                </a:spcBef>
              </a:pPr>
              <a:r>
                <a:rPr lang="en-US" sz="2400" strike="noStrike" u="none">
                  <a:solidFill>
                    <a:srgbClr val="F8F4F4"/>
                  </a:solidFill>
                  <a:latin typeface="Raleway"/>
                </a:rPr>
                <a:t>Understanding pesticides usage crucial for determining crop yield potential.</a:t>
              </a:r>
            </a:p>
          </p:txBody>
        </p:sp>
        <p:sp>
          <p:nvSpPr>
            <p:cNvPr name="TextBox 9" id="9"/>
            <p:cNvSpPr txBox="true"/>
            <p:nvPr/>
          </p:nvSpPr>
          <p:spPr>
            <a:xfrm rot="0">
              <a:off x="0" y="5388013"/>
              <a:ext cx="12258827" cy="729615"/>
            </a:xfrm>
            <a:prstGeom prst="rect">
              <a:avLst/>
            </a:prstGeom>
          </p:spPr>
          <p:txBody>
            <a:bodyPr anchor="t" rtlCol="false" tIns="0" lIns="0" bIns="0" rIns="0">
              <a:spAutoFit/>
            </a:bodyPr>
            <a:lstStyle/>
            <a:p>
              <a:pPr algn="l" marL="0" indent="0" lvl="0">
                <a:lnSpc>
                  <a:spcPts val="4620"/>
                </a:lnSpc>
                <a:spcBef>
                  <a:spcPct val="0"/>
                </a:spcBef>
              </a:pPr>
              <a:r>
                <a:rPr lang="en-US" sz="3300" spc="99">
                  <a:solidFill>
                    <a:srgbClr val="F8F4F4"/>
                  </a:solidFill>
                  <a:latin typeface="Playfair Display Bold"/>
                </a:rPr>
                <a:t>Yield analysis</a:t>
              </a:r>
            </a:p>
          </p:txBody>
        </p:sp>
        <p:sp>
          <p:nvSpPr>
            <p:cNvPr name="TextBox 10" id="10"/>
            <p:cNvSpPr txBox="true"/>
            <p:nvPr/>
          </p:nvSpPr>
          <p:spPr>
            <a:xfrm rot="0">
              <a:off x="0" y="6414827"/>
              <a:ext cx="12258827" cy="573405"/>
            </a:xfrm>
            <a:prstGeom prst="rect">
              <a:avLst/>
            </a:prstGeom>
          </p:spPr>
          <p:txBody>
            <a:bodyPr anchor="t" rtlCol="false" tIns="0" lIns="0" bIns="0" rIns="0">
              <a:spAutoFit/>
            </a:bodyPr>
            <a:lstStyle/>
            <a:p>
              <a:pPr algn="l" marL="0" indent="0" lvl="0">
                <a:lnSpc>
                  <a:spcPts val="3600"/>
                </a:lnSpc>
                <a:spcBef>
                  <a:spcPct val="0"/>
                </a:spcBef>
              </a:pPr>
              <a:r>
                <a:rPr lang="en-US" sz="2400" strike="noStrike" u="none">
                  <a:solidFill>
                    <a:srgbClr val="F8F4F4"/>
                  </a:solidFill>
                  <a:latin typeface="Raleway"/>
                </a:rPr>
                <a:t>Utilize data for precise crop monitoring and management.</a:t>
              </a:r>
            </a:p>
          </p:txBody>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F1A87A"/>
        </a:solidFill>
      </p:bgPr>
    </p:bg>
    <p:spTree>
      <p:nvGrpSpPr>
        <p:cNvPr id="1" name=""/>
        <p:cNvGrpSpPr/>
        <p:nvPr/>
      </p:nvGrpSpPr>
      <p:grpSpPr>
        <a:xfrm>
          <a:off x="0" y="0"/>
          <a:ext cx="0" cy="0"/>
          <a:chOff x="0" y="0"/>
          <a:chExt cx="0" cy="0"/>
        </a:xfrm>
      </p:grpSpPr>
      <p:sp>
        <p:nvSpPr>
          <p:cNvPr name="AutoShape 2" id="2"/>
          <p:cNvSpPr/>
          <p:nvPr/>
        </p:nvSpPr>
        <p:spPr>
          <a:xfrm rot="0">
            <a:off x="3777590" y="1028700"/>
            <a:ext cx="13481710" cy="8229600"/>
          </a:xfrm>
          <a:prstGeom prst="rect">
            <a:avLst/>
          </a:prstGeom>
          <a:solidFill>
            <a:srgbClr val="573533"/>
          </a:solidFill>
        </p:spPr>
      </p:sp>
      <p:grpSp>
        <p:nvGrpSpPr>
          <p:cNvPr name="Group 3" id="3"/>
          <p:cNvGrpSpPr/>
          <p:nvPr/>
        </p:nvGrpSpPr>
        <p:grpSpPr>
          <a:xfrm rot="0">
            <a:off x="5496301" y="3652411"/>
            <a:ext cx="10044289" cy="2982177"/>
            <a:chOff x="0" y="0"/>
            <a:chExt cx="13392385" cy="3976236"/>
          </a:xfrm>
        </p:grpSpPr>
        <p:sp>
          <p:nvSpPr>
            <p:cNvPr name="TextBox 4" id="4"/>
            <p:cNvSpPr txBox="true"/>
            <p:nvPr/>
          </p:nvSpPr>
          <p:spPr>
            <a:xfrm rot="0">
              <a:off x="0" y="2701792"/>
              <a:ext cx="12976750" cy="1274445"/>
            </a:xfrm>
            <a:prstGeom prst="rect">
              <a:avLst/>
            </a:prstGeom>
          </p:spPr>
          <p:txBody>
            <a:bodyPr anchor="t" rtlCol="false" tIns="0" lIns="0" bIns="0" rIns="0">
              <a:spAutoFit/>
            </a:bodyPr>
            <a:lstStyle/>
            <a:p>
              <a:pPr algn="l" marL="0" indent="0" lvl="0">
                <a:lnSpc>
                  <a:spcPts val="3900"/>
                </a:lnSpc>
              </a:pPr>
              <a:r>
                <a:rPr lang="en-US" sz="2600">
                  <a:solidFill>
                    <a:srgbClr val="F8F4F4"/>
                  </a:solidFill>
                  <a:latin typeface="Raleway"/>
                </a:rPr>
                <a:t>Crop yield prediction is a crucial element in agricultural planning and decision-making processes.</a:t>
              </a:r>
            </a:p>
          </p:txBody>
        </p:sp>
        <p:sp>
          <p:nvSpPr>
            <p:cNvPr name="TextBox 5" id="5"/>
            <p:cNvSpPr txBox="true"/>
            <p:nvPr/>
          </p:nvSpPr>
          <p:spPr>
            <a:xfrm rot="0">
              <a:off x="0" y="0"/>
              <a:ext cx="13392385" cy="1320800"/>
            </a:xfrm>
            <a:prstGeom prst="rect">
              <a:avLst/>
            </a:prstGeom>
          </p:spPr>
          <p:txBody>
            <a:bodyPr anchor="t" rtlCol="false" tIns="0" lIns="0" bIns="0" rIns="0">
              <a:spAutoFit/>
            </a:bodyPr>
            <a:lstStyle/>
            <a:p>
              <a:pPr algn="l" marL="0" indent="0" lvl="0">
                <a:lnSpc>
                  <a:spcPts val="7800"/>
                </a:lnSpc>
              </a:pPr>
              <a:r>
                <a:rPr lang="en-US" sz="6500" spc="65">
                  <a:solidFill>
                    <a:srgbClr val="F8F4F4"/>
                  </a:solidFill>
                  <a:latin typeface="Playfair Display Bold"/>
                </a:rPr>
                <a:t>Predicting Crop Yields</a:t>
              </a:r>
            </a:p>
          </p:txBody>
        </p:sp>
        <p:sp>
          <p:nvSpPr>
            <p:cNvPr name="AutoShape 6" id="6"/>
            <p:cNvSpPr/>
            <p:nvPr/>
          </p:nvSpPr>
          <p:spPr>
            <a:xfrm rot="0">
              <a:off x="0" y="2037216"/>
              <a:ext cx="1241114" cy="33885"/>
            </a:xfrm>
            <a:prstGeom prst="rect">
              <a:avLst/>
            </a:prstGeom>
            <a:solidFill>
              <a:srgbClr val="F1A87A"/>
            </a:solidFill>
          </p:spPr>
        </p:sp>
      </p:grpSp>
      <p:sp>
        <p:nvSpPr>
          <p:cNvPr name="AutoShape 7" id="7"/>
          <p:cNvSpPr/>
          <p:nvPr/>
        </p:nvSpPr>
        <p:spPr>
          <a:xfrm rot="0">
            <a:off x="1840025" y="1028700"/>
            <a:ext cx="22225" cy="8229600"/>
          </a:xfrm>
          <a:prstGeom prst="rect">
            <a:avLst/>
          </a:prstGeom>
          <a:solidFill>
            <a:srgbClr val="573533"/>
          </a:solid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A87A"/>
        </a:solidFill>
      </p:bgPr>
    </p:bg>
    <p:spTree>
      <p:nvGrpSpPr>
        <p:cNvPr id="1" name=""/>
        <p:cNvGrpSpPr/>
        <p:nvPr/>
      </p:nvGrpSpPr>
      <p:grpSpPr>
        <a:xfrm>
          <a:off x="0" y="0"/>
          <a:ext cx="0" cy="0"/>
          <a:chOff x="0" y="0"/>
          <a:chExt cx="0" cy="0"/>
        </a:xfrm>
      </p:grpSpPr>
      <p:sp>
        <p:nvSpPr>
          <p:cNvPr name="AutoShape 2" id="2"/>
          <p:cNvSpPr/>
          <p:nvPr/>
        </p:nvSpPr>
        <p:spPr>
          <a:xfrm rot="0">
            <a:off x="1840025" y="1028700"/>
            <a:ext cx="22225" cy="8229600"/>
          </a:xfrm>
          <a:prstGeom prst="rect">
            <a:avLst/>
          </a:prstGeom>
          <a:solidFill>
            <a:srgbClr val="F1A87A"/>
          </a:solidFill>
        </p:spPr>
      </p:sp>
      <p:grpSp>
        <p:nvGrpSpPr>
          <p:cNvPr name="Group 3" id="3"/>
          <p:cNvGrpSpPr/>
          <p:nvPr/>
        </p:nvGrpSpPr>
        <p:grpSpPr>
          <a:xfrm rot="0">
            <a:off x="0" y="2227826"/>
            <a:ext cx="14852785" cy="8704392"/>
            <a:chOff x="0" y="0"/>
            <a:chExt cx="19803713" cy="11605856"/>
          </a:xfrm>
        </p:grpSpPr>
        <p:sp>
          <p:nvSpPr>
            <p:cNvPr name="Freeform 4" id="4"/>
            <p:cNvSpPr/>
            <p:nvPr/>
          </p:nvSpPr>
          <p:spPr>
            <a:xfrm flipH="false" flipV="false" rot="0">
              <a:off x="0" y="0"/>
              <a:ext cx="19803713" cy="11605856"/>
            </a:xfrm>
            <a:custGeom>
              <a:avLst/>
              <a:gdLst/>
              <a:ahLst/>
              <a:cxnLst/>
              <a:rect r="r" b="b" t="t" l="l"/>
              <a:pathLst>
                <a:path h="11605856" w="19803713">
                  <a:moveTo>
                    <a:pt x="0" y="0"/>
                  </a:moveTo>
                  <a:lnTo>
                    <a:pt x="19803713" y="0"/>
                  </a:lnTo>
                  <a:lnTo>
                    <a:pt x="19803713" y="11605856"/>
                  </a:lnTo>
                  <a:lnTo>
                    <a:pt x="0" y="11605856"/>
                  </a:lnTo>
                  <a:lnTo>
                    <a:pt x="0" y="0"/>
                  </a:lnTo>
                  <a:close/>
                </a:path>
              </a:pathLst>
            </a:custGeom>
            <a:blipFill>
              <a:blip r:embed="rId2"/>
              <a:stretch>
                <a:fillRect l="0" t="0" r="0" b="0"/>
              </a:stretch>
            </a:blipFill>
          </p:spPr>
        </p:sp>
      </p:grpSp>
      <p:sp>
        <p:nvSpPr>
          <p:cNvPr name="Freeform 5" id="5"/>
          <p:cNvSpPr/>
          <p:nvPr/>
        </p:nvSpPr>
        <p:spPr>
          <a:xfrm flipH="false" flipV="false" rot="0">
            <a:off x="15882772" y="96650"/>
            <a:ext cx="2405228" cy="2405228"/>
          </a:xfrm>
          <a:custGeom>
            <a:avLst/>
            <a:gdLst/>
            <a:ahLst/>
            <a:cxnLst/>
            <a:rect r="r" b="b" t="t" l="l"/>
            <a:pathLst>
              <a:path h="2405228" w="2405228">
                <a:moveTo>
                  <a:pt x="0" y="0"/>
                </a:moveTo>
                <a:lnTo>
                  <a:pt x="2405228" y="0"/>
                </a:lnTo>
                <a:lnTo>
                  <a:pt x="2405228" y="2405228"/>
                </a:lnTo>
                <a:lnTo>
                  <a:pt x="0" y="24052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3944002" y="2142101"/>
            <a:ext cx="4343998" cy="5450926"/>
          </a:xfrm>
          <a:prstGeom prst="rect">
            <a:avLst/>
          </a:prstGeom>
        </p:spPr>
        <p:txBody>
          <a:bodyPr anchor="t" rtlCol="false" tIns="0" lIns="0" bIns="0" rIns="0">
            <a:spAutoFit/>
          </a:bodyPr>
          <a:lstStyle/>
          <a:p>
            <a:pPr algn="l">
              <a:lnSpc>
                <a:spcPts val="3959"/>
              </a:lnSpc>
            </a:pPr>
          </a:p>
          <a:p>
            <a:pPr algn="l" marL="569846" indent="-284923" lvl="1">
              <a:lnSpc>
                <a:spcPts val="3959"/>
              </a:lnSpc>
              <a:buFont typeface="Arial"/>
              <a:buChar char="•"/>
            </a:pPr>
            <a:r>
              <a:rPr lang="en-US" sz="2639">
                <a:solidFill>
                  <a:srgbClr val="150D0D"/>
                </a:solidFill>
                <a:latin typeface="Lovelace"/>
              </a:rPr>
              <a:t>Predict that wheat yield will continue to fluctuate based on historical patterns, influenced by various factors such as weather conditions, technological advancements, and agricultural practices.</a:t>
            </a:r>
          </a:p>
        </p:txBody>
      </p:sp>
      <p:sp>
        <p:nvSpPr>
          <p:cNvPr name="TextBox 7" id="7"/>
          <p:cNvSpPr txBox="true"/>
          <p:nvPr/>
        </p:nvSpPr>
        <p:spPr>
          <a:xfrm rot="0">
            <a:off x="0" y="29975"/>
            <a:ext cx="9602615" cy="1802855"/>
          </a:xfrm>
          <a:prstGeom prst="rect">
            <a:avLst/>
          </a:prstGeom>
        </p:spPr>
        <p:txBody>
          <a:bodyPr anchor="t" rtlCol="false" tIns="0" lIns="0" bIns="0" rIns="0">
            <a:spAutoFit/>
          </a:bodyPr>
          <a:lstStyle/>
          <a:p>
            <a:pPr algn="just">
              <a:lnSpc>
                <a:spcPts val="3646"/>
              </a:lnSpc>
            </a:pPr>
            <a:r>
              <a:rPr lang="en-US" sz="2430">
                <a:solidFill>
                  <a:srgbClr val="150D0D"/>
                </a:solidFill>
                <a:latin typeface="Lovelace"/>
              </a:rPr>
              <a:t>Yield Change Over Years:</a:t>
            </a:r>
          </a:p>
          <a:p>
            <a:pPr algn="just">
              <a:lnSpc>
                <a:spcPts val="3646"/>
              </a:lnSpc>
            </a:pPr>
            <a:r>
              <a:rPr lang="en-US" sz="2430">
                <a:solidFill>
                  <a:srgbClr val="150D0D"/>
                </a:solidFill>
                <a:latin typeface="Lovelace"/>
              </a:rPr>
              <a:t>The average yield of wheat in the specified area has fluctuated over the years. It's seen both increases and decreases, with notable spikes in certain years like 2002 and 2003.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A87A"/>
        </a:solidFill>
      </p:bgPr>
    </p:bg>
    <p:spTree>
      <p:nvGrpSpPr>
        <p:cNvPr id="1" name=""/>
        <p:cNvGrpSpPr/>
        <p:nvPr/>
      </p:nvGrpSpPr>
      <p:grpSpPr>
        <a:xfrm>
          <a:off x="0" y="0"/>
          <a:ext cx="0" cy="0"/>
          <a:chOff x="0" y="0"/>
          <a:chExt cx="0" cy="0"/>
        </a:xfrm>
      </p:grpSpPr>
      <p:sp>
        <p:nvSpPr>
          <p:cNvPr name="AutoShape 2" id="2"/>
          <p:cNvSpPr/>
          <p:nvPr/>
        </p:nvSpPr>
        <p:spPr>
          <a:xfrm rot="0">
            <a:off x="1840025" y="1028700"/>
            <a:ext cx="22225" cy="8229600"/>
          </a:xfrm>
          <a:prstGeom prst="rect">
            <a:avLst/>
          </a:prstGeom>
          <a:solidFill>
            <a:srgbClr val="F1A87A"/>
          </a:solidFill>
        </p:spPr>
      </p:sp>
      <p:grpSp>
        <p:nvGrpSpPr>
          <p:cNvPr name="Group 3" id="3"/>
          <p:cNvGrpSpPr/>
          <p:nvPr/>
        </p:nvGrpSpPr>
        <p:grpSpPr>
          <a:xfrm rot="0">
            <a:off x="0" y="2496592"/>
            <a:ext cx="10839156" cy="7395315"/>
            <a:chOff x="0" y="0"/>
            <a:chExt cx="14452208" cy="9860420"/>
          </a:xfrm>
        </p:grpSpPr>
        <p:sp>
          <p:nvSpPr>
            <p:cNvPr name="Freeform 4" id="4"/>
            <p:cNvSpPr/>
            <p:nvPr/>
          </p:nvSpPr>
          <p:spPr>
            <a:xfrm flipH="false" flipV="false" rot="0">
              <a:off x="0" y="0"/>
              <a:ext cx="14452208" cy="9860420"/>
            </a:xfrm>
            <a:custGeom>
              <a:avLst/>
              <a:gdLst/>
              <a:ahLst/>
              <a:cxnLst/>
              <a:rect r="r" b="b" t="t" l="l"/>
              <a:pathLst>
                <a:path h="9860420" w="14452208">
                  <a:moveTo>
                    <a:pt x="0" y="0"/>
                  </a:moveTo>
                  <a:lnTo>
                    <a:pt x="14452208" y="0"/>
                  </a:lnTo>
                  <a:lnTo>
                    <a:pt x="14452208" y="9860420"/>
                  </a:lnTo>
                  <a:lnTo>
                    <a:pt x="0" y="9860420"/>
                  </a:lnTo>
                  <a:lnTo>
                    <a:pt x="0" y="0"/>
                  </a:lnTo>
                  <a:close/>
                </a:path>
              </a:pathLst>
            </a:custGeom>
            <a:blipFill>
              <a:blip r:embed="rId2"/>
              <a:stretch>
                <a:fillRect l="0" t="0" r="0" b="0"/>
              </a:stretch>
            </a:blipFill>
          </p:spPr>
        </p:sp>
      </p:grpSp>
      <p:sp>
        <p:nvSpPr>
          <p:cNvPr name="Freeform 5" id="5"/>
          <p:cNvSpPr/>
          <p:nvPr/>
        </p:nvSpPr>
        <p:spPr>
          <a:xfrm flipH="false" flipV="false" rot="0">
            <a:off x="9954228" y="1220177"/>
            <a:ext cx="8333772" cy="8229600"/>
          </a:xfrm>
          <a:custGeom>
            <a:avLst/>
            <a:gdLst/>
            <a:ahLst/>
            <a:cxnLst/>
            <a:rect r="r" b="b" t="t" l="l"/>
            <a:pathLst>
              <a:path h="8229600" w="8333772">
                <a:moveTo>
                  <a:pt x="0" y="0"/>
                </a:moveTo>
                <a:lnTo>
                  <a:pt x="8333772" y="0"/>
                </a:lnTo>
                <a:lnTo>
                  <a:pt x="8333772"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13967401" y="6191794"/>
            <a:ext cx="4220351" cy="4114800"/>
          </a:xfrm>
          <a:custGeom>
            <a:avLst/>
            <a:gdLst/>
            <a:ahLst/>
            <a:cxnLst/>
            <a:rect r="r" b="b" t="t" l="l"/>
            <a:pathLst>
              <a:path h="4114800" w="4220351">
                <a:moveTo>
                  <a:pt x="0" y="0"/>
                </a:moveTo>
                <a:lnTo>
                  <a:pt x="4220351" y="0"/>
                </a:lnTo>
                <a:lnTo>
                  <a:pt x="422035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65278" y="497966"/>
            <a:ext cx="12285806" cy="1763473"/>
          </a:xfrm>
          <a:prstGeom prst="rect">
            <a:avLst/>
          </a:prstGeom>
        </p:spPr>
        <p:txBody>
          <a:bodyPr anchor="t" rtlCol="false" tIns="0" lIns="0" bIns="0" rIns="0">
            <a:spAutoFit/>
          </a:bodyPr>
          <a:lstStyle/>
          <a:p>
            <a:pPr algn="just">
              <a:lnSpc>
                <a:spcPts val="4665"/>
              </a:lnSpc>
            </a:pPr>
            <a:r>
              <a:rPr lang="en-US" sz="3110">
                <a:solidFill>
                  <a:srgbClr val="150D0D"/>
                </a:solidFill>
                <a:latin typeface="Lovelace"/>
              </a:rPr>
              <a:t>Areas</a:t>
            </a:r>
            <a:r>
              <a:rPr lang="en-US" sz="3110">
                <a:solidFill>
                  <a:srgbClr val="150D0D"/>
                </a:solidFill>
                <a:latin typeface="Lovelace"/>
              </a:rPr>
              <a:t> of Rainfall Data:</a:t>
            </a:r>
          </a:p>
          <a:p>
            <a:pPr algn="just" marL="671500" indent="-335750" lvl="1">
              <a:lnSpc>
                <a:spcPts val="4665"/>
              </a:lnSpc>
              <a:buFont typeface="Arial"/>
              <a:buChar char="•"/>
            </a:pPr>
            <a:r>
              <a:rPr lang="en-US" sz="3110">
                <a:solidFill>
                  <a:srgbClr val="150D0D"/>
                </a:solidFill>
                <a:latin typeface="Lovelace"/>
              </a:rPr>
              <a:t>There are 192 areas for which rainfall data is available</a:t>
            </a:r>
          </a:p>
          <a:p>
            <a:pPr algn="just">
              <a:lnSpc>
                <a:spcPts val="466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A87A"/>
        </a:solidFill>
      </p:bgPr>
    </p:bg>
    <p:spTree>
      <p:nvGrpSpPr>
        <p:cNvPr id="1" name=""/>
        <p:cNvGrpSpPr/>
        <p:nvPr/>
      </p:nvGrpSpPr>
      <p:grpSpPr>
        <a:xfrm>
          <a:off x="0" y="0"/>
          <a:ext cx="0" cy="0"/>
          <a:chOff x="0" y="0"/>
          <a:chExt cx="0" cy="0"/>
        </a:xfrm>
      </p:grpSpPr>
      <p:sp>
        <p:nvSpPr>
          <p:cNvPr name="AutoShape 2" id="2"/>
          <p:cNvSpPr/>
          <p:nvPr/>
        </p:nvSpPr>
        <p:spPr>
          <a:xfrm rot="0">
            <a:off x="1840025" y="1028700"/>
            <a:ext cx="22225" cy="8229600"/>
          </a:xfrm>
          <a:prstGeom prst="rect">
            <a:avLst/>
          </a:prstGeom>
          <a:solidFill>
            <a:srgbClr val="F1A87A"/>
          </a:solidFill>
        </p:spPr>
      </p:sp>
      <p:sp>
        <p:nvSpPr>
          <p:cNvPr name="TextBox 3" id="3"/>
          <p:cNvSpPr txBox="true"/>
          <p:nvPr/>
        </p:nvSpPr>
        <p:spPr>
          <a:xfrm rot="0">
            <a:off x="12658544" y="3120989"/>
            <a:ext cx="5423128" cy="6137311"/>
          </a:xfrm>
          <a:prstGeom prst="rect">
            <a:avLst/>
          </a:prstGeom>
        </p:spPr>
        <p:txBody>
          <a:bodyPr anchor="t" rtlCol="false" tIns="0" lIns="0" bIns="0" rIns="0">
            <a:spAutoFit/>
          </a:bodyPr>
          <a:lstStyle/>
          <a:p>
            <a:pPr algn="l" marL="641737" indent="-320868" lvl="1">
              <a:lnSpc>
                <a:spcPts val="4458"/>
              </a:lnSpc>
              <a:buFont typeface="Arial"/>
              <a:buChar char="•"/>
            </a:pPr>
            <a:r>
              <a:rPr lang="en-US" sz="2972">
                <a:solidFill>
                  <a:srgbClr val="150D0D"/>
                </a:solidFill>
                <a:latin typeface="Lovelace"/>
              </a:rPr>
              <a:t>Predict a continued upward trend in pesticide usage due to increasing demand for food production, although there may be periodic fluctuations based on regulatory changes and advancements in pest management techniques</a:t>
            </a:r>
          </a:p>
        </p:txBody>
      </p:sp>
      <p:grpSp>
        <p:nvGrpSpPr>
          <p:cNvPr name="Group 4" id="4"/>
          <p:cNvGrpSpPr/>
          <p:nvPr/>
        </p:nvGrpSpPr>
        <p:grpSpPr>
          <a:xfrm rot="0">
            <a:off x="0" y="3145051"/>
            <a:ext cx="13195860" cy="7733360"/>
            <a:chOff x="0" y="0"/>
            <a:chExt cx="17594480" cy="10311147"/>
          </a:xfrm>
        </p:grpSpPr>
        <p:sp>
          <p:nvSpPr>
            <p:cNvPr name="Freeform 5" id="5"/>
            <p:cNvSpPr/>
            <p:nvPr/>
          </p:nvSpPr>
          <p:spPr>
            <a:xfrm flipH="false" flipV="false" rot="0">
              <a:off x="0" y="0"/>
              <a:ext cx="17594480" cy="10311147"/>
            </a:xfrm>
            <a:custGeom>
              <a:avLst/>
              <a:gdLst/>
              <a:ahLst/>
              <a:cxnLst/>
              <a:rect r="r" b="b" t="t" l="l"/>
              <a:pathLst>
                <a:path h="10311147" w="17594480">
                  <a:moveTo>
                    <a:pt x="0" y="0"/>
                  </a:moveTo>
                  <a:lnTo>
                    <a:pt x="17594480" y="0"/>
                  </a:lnTo>
                  <a:lnTo>
                    <a:pt x="17594480" y="10311147"/>
                  </a:lnTo>
                  <a:lnTo>
                    <a:pt x="0" y="10311147"/>
                  </a:lnTo>
                  <a:lnTo>
                    <a:pt x="0" y="0"/>
                  </a:lnTo>
                  <a:close/>
                </a:path>
              </a:pathLst>
            </a:custGeom>
            <a:blipFill>
              <a:blip r:embed="rId2"/>
              <a:stretch>
                <a:fillRect l="0" t="0" r="0" b="0"/>
              </a:stretch>
            </a:blipFill>
          </p:spPr>
        </p:sp>
      </p:grpSp>
      <p:sp>
        <p:nvSpPr>
          <p:cNvPr name="Freeform 6" id="6"/>
          <p:cNvSpPr/>
          <p:nvPr/>
        </p:nvSpPr>
        <p:spPr>
          <a:xfrm flipH="false" flipV="false" rot="0">
            <a:off x="14887532" y="-204544"/>
            <a:ext cx="2809849" cy="3288121"/>
          </a:xfrm>
          <a:custGeom>
            <a:avLst/>
            <a:gdLst/>
            <a:ahLst/>
            <a:cxnLst/>
            <a:rect r="r" b="b" t="t" l="l"/>
            <a:pathLst>
              <a:path h="3288121" w="2809849">
                <a:moveTo>
                  <a:pt x="0" y="0"/>
                </a:moveTo>
                <a:lnTo>
                  <a:pt x="2809849" y="0"/>
                </a:lnTo>
                <a:lnTo>
                  <a:pt x="2809849" y="3288121"/>
                </a:lnTo>
                <a:lnTo>
                  <a:pt x="0" y="32881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06328" y="98593"/>
            <a:ext cx="10820967" cy="2586598"/>
          </a:xfrm>
          <a:prstGeom prst="rect">
            <a:avLst/>
          </a:prstGeom>
        </p:spPr>
        <p:txBody>
          <a:bodyPr anchor="t" rtlCol="false" tIns="0" lIns="0" bIns="0" rIns="0">
            <a:spAutoFit/>
          </a:bodyPr>
          <a:lstStyle/>
          <a:p>
            <a:pPr algn="just" marL="591437" indent="-295718" lvl="1">
              <a:lnSpc>
                <a:spcPts val="4109"/>
              </a:lnSpc>
              <a:buFont typeface="Arial"/>
              <a:buChar char="•"/>
            </a:pPr>
            <a:r>
              <a:rPr lang="en-US" sz="2739">
                <a:solidFill>
                  <a:srgbClr val="150D0D"/>
                </a:solidFill>
                <a:latin typeface="Lovelace"/>
              </a:rPr>
              <a:t>Trends in Pesticid</a:t>
            </a:r>
            <a:r>
              <a:rPr lang="en-US" sz="2739">
                <a:solidFill>
                  <a:srgbClr val="150D0D"/>
                </a:solidFill>
                <a:latin typeface="Lovelace"/>
              </a:rPr>
              <a:t>e Usage:</a:t>
            </a:r>
          </a:p>
          <a:p>
            <a:pPr algn="just">
              <a:lnSpc>
                <a:spcPts val="4109"/>
              </a:lnSpc>
            </a:pPr>
            <a:r>
              <a:rPr lang="en-US" sz="2739">
                <a:solidFill>
                  <a:srgbClr val="150D0D"/>
                </a:solidFill>
                <a:latin typeface="Lovelace"/>
              </a:rPr>
              <a:t>Pesticide usage has generally increased over the years, with occasional fluctuations but a noticeable upward trend from 1990 to 2016.</a:t>
            </a:r>
          </a:p>
          <a:p>
            <a:pPr algn="just">
              <a:lnSpc>
                <a:spcPts val="410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A87A"/>
        </a:solidFill>
      </p:bgPr>
    </p:bg>
    <p:spTree>
      <p:nvGrpSpPr>
        <p:cNvPr id="1" name=""/>
        <p:cNvGrpSpPr/>
        <p:nvPr/>
      </p:nvGrpSpPr>
      <p:grpSpPr>
        <a:xfrm>
          <a:off x="0" y="0"/>
          <a:ext cx="0" cy="0"/>
          <a:chOff x="0" y="0"/>
          <a:chExt cx="0" cy="0"/>
        </a:xfrm>
      </p:grpSpPr>
      <p:sp>
        <p:nvSpPr>
          <p:cNvPr name="AutoShape 2" id="2"/>
          <p:cNvSpPr/>
          <p:nvPr/>
        </p:nvSpPr>
        <p:spPr>
          <a:xfrm rot="0">
            <a:off x="1840025" y="1028700"/>
            <a:ext cx="22225" cy="8229600"/>
          </a:xfrm>
          <a:prstGeom prst="rect">
            <a:avLst/>
          </a:prstGeom>
          <a:solidFill>
            <a:srgbClr val="F1A87A"/>
          </a:solidFill>
        </p:spPr>
      </p:sp>
      <p:sp>
        <p:nvSpPr>
          <p:cNvPr name="TextBox 3" id="3"/>
          <p:cNvSpPr txBox="true"/>
          <p:nvPr/>
        </p:nvSpPr>
        <p:spPr>
          <a:xfrm rot="0">
            <a:off x="12629069" y="3678775"/>
            <a:ext cx="5423128" cy="5579525"/>
          </a:xfrm>
          <a:prstGeom prst="rect">
            <a:avLst/>
          </a:prstGeom>
        </p:spPr>
        <p:txBody>
          <a:bodyPr anchor="t" rtlCol="false" tIns="0" lIns="0" bIns="0" rIns="0">
            <a:spAutoFit/>
          </a:bodyPr>
          <a:lstStyle/>
          <a:p>
            <a:pPr algn="l" marL="641737" indent="-320868" lvl="1">
              <a:lnSpc>
                <a:spcPts val="4458"/>
              </a:lnSpc>
              <a:buFont typeface="Arial"/>
              <a:buChar char="•"/>
            </a:pPr>
            <a:r>
              <a:rPr lang="en-US" sz="2972">
                <a:solidFill>
                  <a:srgbClr val="150D0D"/>
                </a:solidFill>
                <a:latin typeface="Lovelace"/>
              </a:rPr>
              <a:t> The top areas with the highest average yield may change over time as agricultural practices evolve, and the correlation between yield and environmental factors will continue to be studied for optimization.</a:t>
            </a:r>
          </a:p>
        </p:txBody>
      </p:sp>
      <p:sp>
        <p:nvSpPr>
          <p:cNvPr name="TextBox 4" id="4"/>
          <p:cNvSpPr txBox="true"/>
          <p:nvPr/>
        </p:nvSpPr>
        <p:spPr>
          <a:xfrm rot="0">
            <a:off x="206328" y="98593"/>
            <a:ext cx="10820967" cy="3101806"/>
          </a:xfrm>
          <a:prstGeom prst="rect">
            <a:avLst/>
          </a:prstGeom>
        </p:spPr>
        <p:txBody>
          <a:bodyPr anchor="t" rtlCol="false" tIns="0" lIns="0" bIns="0" rIns="0">
            <a:spAutoFit/>
          </a:bodyPr>
          <a:lstStyle/>
          <a:p>
            <a:pPr algn="just" marL="591437" indent="-295718" lvl="1">
              <a:lnSpc>
                <a:spcPts val="4109"/>
              </a:lnSpc>
              <a:buFont typeface="Arial"/>
              <a:buChar char="•"/>
            </a:pPr>
            <a:r>
              <a:rPr lang="en-US" sz="2739">
                <a:solidFill>
                  <a:srgbClr val="150D0D"/>
                </a:solidFill>
                <a:latin typeface="Lovelace"/>
              </a:rPr>
              <a:t>Top 3 Areas with Highest Average Yield and Correlation:</a:t>
            </a:r>
          </a:p>
          <a:p>
            <a:pPr algn="just">
              <a:lnSpc>
                <a:spcPts val="4109"/>
              </a:lnSpc>
            </a:pPr>
            <a:r>
              <a:rPr lang="en-US" sz="2739">
                <a:solidFill>
                  <a:srgbClr val="150D0D"/>
                </a:solidFill>
                <a:latin typeface="Lovelace"/>
              </a:rPr>
              <a:t>United Kingdom, Belgium, and Denmark are the top 3 areas with the highest average yield. The correlation between yield and factors like rainfall, temperature, and pesticide usage varies across these areas.</a:t>
            </a:r>
          </a:p>
          <a:p>
            <a:pPr algn="just">
              <a:lnSpc>
                <a:spcPts val="4109"/>
              </a:lnSpc>
            </a:pPr>
          </a:p>
        </p:txBody>
      </p:sp>
      <p:grpSp>
        <p:nvGrpSpPr>
          <p:cNvPr name="Group 5" id="5"/>
          <p:cNvGrpSpPr/>
          <p:nvPr/>
        </p:nvGrpSpPr>
        <p:grpSpPr>
          <a:xfrm rot="0">
            <a:off x="-206328" y="2685191"/>
            <a:ext cx="13663947" cy="8007680"/>
            <a:chOff x="0" y="0"/>
            <a:chExt cx="18218596" cy="10676907"/>
          </a:xfrm>
        </p:grpSpPr>
        <p:sp>
          <p:nvSpPr>
            <p:cNvPr name="Freeform 6" id="6"/>
            <p:cNvSpPr/>
            <p:nvPr/>
          </p:nvSpPr>
          <p:spPr>
            <a:xfrm flipH="false" flipV="false" rot="0">
              <a:off x="0" y="0"/>
              <a:ext cx="18218596" cy="10676907"/>
            </a:xfrm>
            <a:custGeom>
              <a:avLst/>
              <a:gdLst/>
              <a:ahLst/>
              <a:cxnLst/>
              <a:rect r="r" b="b" t="t" l="l"/>
              <a:pathLst>
                <a:path h="10676907" w="18218596">
                  <a:moveTo>
                    <a:pt x="0" y="0"/>
                  </a:moveTo>
                  <a:lnTo>
                    <a:pt x="18218596" y="0"/>
                  </a:lnTo>
                  <a:lnTo>
                    <a:pt x="18218596" y="10676907"/>
                  </a:lnTo>
                  <a:lnTo>
                    <a:pt x="0" y="10676907"/>
                  </a:lnTo>
                  <a:lnTo>
                    <a:pt x="0" y="0"/>
                  </a:lnTo>
                  <a:close/>
                </a:path>
              </a:pathLst>
            </a:custGeom>
            <a:blipFill>
              <a:blip r:embed="rId2"/>
              <a:stretch>
                <a:fillRect l="0" t="0" r="0" b="0"/>
              </a:stretch>
            </a:blipFill>
            <a:ln cap="sq">
              <a:noFill/>
              <a:prstDash val="lgDash"/>
              <a:miter/>
            </a:ln>
          </p:spPr>
        </p:sp>
      </p:grpSp>
      <p:sp>
        <p:nvSpPr>
          <p:cNvPr name="Freeform 7" id="7"/>
          <p:cNvSpPr/>
          <p:nvPr/>
        </p:nvSpPr>
        <p:spPr>
          <a:xfrm flipH="false" flipV="false" rot="0">
            <a:off x="14090276" y="209683"/>
            <a:ext cx="3169024" cy="3564342"/>
          </a:xfrm>
          <a:custGeom>
            <a:avLst/>
            <a:gdLst/>
            <a:ahLst/>
            <a:cxnLst/>
            <a:rect r="r" b="b" t="t" l="l"/>
            <a:pathLst>
              <a:path h="3564342" w="3169024">
                <a:moveTo>
                  <a:pt x="0" y="0"/>
                </a:moveTo>
                <a:lnTo>
                  <a:pt x="3169024" y="0"/>
                </a:lnTo>
                <a:lnTo>
                  <a:pt x="3169024" y="3564342"/>
                </a:lnTo>
                <a:lnTo>
                  <a:pt x="0" y="35643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A87A"/>
        </a:solidFill>
      </p:bgPr>
    </p:bg>
    <p:spTree>
      <p:nvGrpSpPr>
        <p:cNvPr id="1" name=""/>
        <p:cNvGrpSpPr/>
        <p:nvPr/>
      </p:nvGrpSpPr>
      <p:grpSpPr>
        <a:xfrm>
          <a:off x="0" y="0"/>
          <a:ext cx="0" cy="0"/>
          <a:chOff x="0" y="0"/>
          <a:chExt cx="0" cy="0"/>
        </a:xfrm>
      </p:grpSpPr>
      <p:sp>
        <p:nvSpPr>
          <p:cNvPr name="AutoShape 2" id="2"/>
          <p:cNvSpPr/>
          <p:nvPr/>
        </p:nvSpPr>
        <p:spPr>
          <a:xfrm rot="0">
            <a:off x="1840025" y="1028700"/>
            <a:ext cx="22225" cy="8229600"/>
          </a:xfrm>
          <a:prstGeom prst="rect">
            <a:avLst/>
          </a:prstGeom>
          <a:solidFill>
            <a:srgbClr val="F1A87A"/>
          </a:solidFill>
        </p:spPr>
      </p:sp>
      <p:sp>
        <p:nvSpPr>
          <p:cNvPr name="TextBox 3" id="3"/>
          <p:cNvSpPr txBox="true"/>
          <p:nvPr/>
        </p:nvSpPr>
        <p:spPr>
          <a:xfrm rot="0">
            <a:off x="206328" y="98593"/>
            <a:ext cx="11469425" cy="2586598"/>
          </a:xfrm>
          <a:prstGeom prst="rect">
            <a:avLst/>
          </a:prstGeom>
        </p:spPr>
        <p:txBody>
          <a:bodyPr anchor="t" rtlCol="false" tIns="0" lIns="0" bIns="0" rIns="0">
            <a:spAutoFit/>
          </a:bodyPr>
          <a:lstStyle/>
          <a:p>
            <a:pPr algn="just" marL="591437" indent="-295718" lvl="1">
              <a:lnSpc>
                <a:spcPts val="4109"/>
              </a:lnSpc>
              <a:buFont typeface="Arial"/>
              <a:buChar char="•"/>
            </a:pPr>
            <a:r>
              <a:rPr lang="en-US" sz="2739">
                <a:solidFill>
                  <a:srgbClr val="150D0D"/>
                </a:solidFill>
                <a:latin typeface="Lovelace"/>
              </a:rPr>
              <a:t>Comparison of Yield Before and After Pesticide Policy Change:</a:t>
            </a:r>
          </a:p>
          <a:p>
            <a:pPr algn="just">
              <a:lnSpc>
                <a:spcPts val="4109"/>
              </a:lnSpc>
            </a:pPr>
            <a:r>
              <a:rPr lang="en-US" sz="2739">
                <a:solidFill>
                  <a:srgbClr val="150D0D"/>
                </a:solidFill>
                <a:latin typeface="Lovelace"/>
              </a:rPr>
              <a:t>The average yield has generally increased from 2010 to 2016, possibly indicating a positive impact from a change in pesticide policy or introduction of new pesticides.</a:t>
            </a:r>
          </a:p>
          <a:p>
            <a:pPr algn="just">
              <a:lnSpc>
                <a:spcPts val="4109"/>
              </a:lnSpc>
            </a:pPr>
          </a:p>
        </p:txBody>
      </p:sp>
      <p:grpSp>
        <p:nvGrpSpPr>
          <p:cNvPr name="Group 4" id="4"/>
          <p:cNvGrpSpPr/>
          <p:nvPr/>
        </p:nvGrpSpPr>
        <p:grpSpPr>
          <a:xfrm rot="0">
            <a:off x="206328" y="2909248"/>
            <a:ext cx="11066179" cy="8513334"/>
            <a:chOff x="0" y="0"/>
            <a:chExt cx="14754905" cy="11351113"/>
          </a:xfrm>
        </p:grpSpPr>
        <p:sp>
          <p:nvSpPr>
            <p:cNvPr name="Freeform 5" id="5"/>
            <p:cNvSpPr/>
            <p:nvPr/>
          </p:nvSpPr>
          <p:spPr>
            <a:xfrm flipH="false" flipV="false" rot="0">
              <a:off x="0" y="0"/>
              <a:ext cx="14754905" cy="11351113"/>
            </a:xfrm>
            <a:custGeom>
              <a:avLst/>
              <a:gdLst/>
              <a:ahLst/>
              <a:cxnLst/>
              <a:rect r="r" b="b" t="t" l="l"/>
              <a:pathLst>
                <a:path h="11351113" w="14754905">
                  <a:moveTo>
                    <a:pt x="0" y="0"/>
                  </a:moveTo>
                  <a:lnTo>
                    <a:pt x="14754905" y="0"/>
                  </a:lnTo>
                  <a:lnTo>
                    <a:pt x="14754905" y="11351113"/>
                  </a:lnTo>
                  <a:lnTo>
                    <a:pt x="0" y="11351113"/>
                  </a:lnTo>
                  <a:lnTo>
                    <a:pt x="0" y="0"/>
                  </a:lnTo>
                  <a:close/>
                </a:path>
              </a:pathLst>
            </a:custGeom>
            <a:blipFill>
              <a:blip r:embed="rId2"/>
              <a:stretch>
                <a:fillRect l="0" t="0" r="0" b="0"/>
              </a:stretch>
            </a:blipFill>
          </p:spPr>
        </p:sp>
      </p:grpSp>
      <p:sp>
        <p:nvSpPr>
          <p:cNvPr name="Freeform 6" id="6"/>
          <p:cNvSpPr/>
          <p:nvPr/>
        </p:nvSpPr>
        <p:spPr>
          <a:xfrm flipH="false" flipV="false" rot="0">
            <a:off x="10888984" y="3885136"/>
            <a:ext cx="3007751" cy="5074426"/>
          </a:xfrm>
          <a:custGeom>
            <a:avLst/>
            <a:gdLst/>
            <a:ahLst/>
            <a:cxnLst/>
            <a:rect r="r" b="b" t="t" l="l"/>
            <a:pathLst>
              <a:path h="5074426" w="3007751">
                <a:moveTo>
                  <a:pt x="0" y="0"/>
                </a:moveTo>
                <a:lnTo>
                  <a:pt x="3007751" y="0"/>
                </a:lnTo>
                <a:lnTo>
                  <a:pt x="3007751" y="5074426"/>
                </a:lnTo>
                <a:lnTo>
                  <a:pt x="0" y="50744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466249" y="3380037"/>
            <a:ext cx="4391490" cy="5579525"/>
          </a:xfrm>
          <a:prstGeom prst="rect">
            <a:avLst/>
          </a:prstGeom>
        </p:spPr>
        <p:txBody>
          <a:bodyPr anchor="t" rtlCol="false" tIns="0" lIns="0" bIns="0" rIns="0">
            <a:spAutoFit/>
          </a:bodyPr>
          <a:lstStyle/>
          <a:p>
            <a:pPr algn="l" marL="641737" indent="-320868" lvl="1">
              <a:lnSpc>
                <a:spcPts val="4458"/>
              </a:lnSpc>
              <a:buFont typeface="Arial"/>
              <a:buChar char="•"/>
            </a:pPr>
            <a:r>
              <a:rPr lang="en-US" sz="2972">
                <a:solidFill>
                  <a:srgbClr val="150D0D"/>
                </a:solidFill>
                <a:latin typeface="Lovelace"/>
              </a:rPr>
              <a:t>Yield improvements seen after a pesticide policy change will continue if the new policies promote sustainable and effective pest management practices.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DAGFaWPUsW8</dc:identifier>
  <dcterms:modified xsi:type="dcterms:W3CDTF">2011-08-01T06:04:30Z</dcterms:modified>
  <cp:revision>1</cp:revision>
  <dc:title>Forecasting the Future of Crop Yields By Data Analysis</dc:title>
</cp:coreProperties>
</file>